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sldIdLst>
    <p:sldId id="256" r:id="rId2"/>
    <p:sldId id="301" r:id="rId3"/>
    <p:sldId id="303" r:id="rId4"/>
    <p:sldId id="304" r:id="rId5"/>
    <p:sldId id="307" r:id="rId6"/>
    <p:sldId id="308" r:id="rId7"/>
    <p:sldId id="309" r:id="rId8"/>
    <p:sldId id="310" r:id="rId9"/>
    <p:sldId id="311" r:id="rId10"/>
    <p:sldId id="312" r:id="rId11"/>
    <p:sldId id="313" r:id="rId12"/>
    <p:sldId id="315" r:id="rId13"/>
    <p:sldId id="316" r:id="rId14"/>
    <p:sldId id="317" r:id="rId15"/>
    <p:sldId id="318" r:id="rId16"/>
    <p:sldId id="319" r:id="rId17"/>
    <p:sldId id="320" r:id="rId18"/>
    <p:sldId id="321" r:id="rId19"/>
    <p:sldId id="322" r:id="rId20"/>
    <p:sldId id="326" r:id="rId21"/>
    <p:sldId id="328" r:id="rId22"/>
    <p:sldId id="33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66F"/>
    <a:srgbClr val="2DFF8C"/>
    <a:srgbClr val="EFF5A3"/>
    <a:srgbClr val="DFF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784" autoAdjust="0"/>
  </p:normalViewPr>
  <p:slideViewPr>
    <p:cSldViewPr snapToGrid="0">
      <p:cViewPr varScale="1">
        <p:scale>
          <a:sx n="87" d="100"/>
          <a:sy n="87" d="100"/>
        </p:scale>
        <p:origin x="1757"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16DF7-B2E1-46C7-BD95-D8B47F817045}" type="datetimeFigureOut">
              <a:rPr lang="en-US" smtClean="0"/>
              <a:t>3/21/2021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3094C-9AC6-4F68-ABC5-BF728785FD5C}" type="slidenum">
              <a:rPr lang="en-US" smtClean="0"/>
              <a:t>‹#›</a:t>
            </a:fld>
            <a:endParaRPr lang="en-US"/>
          </a:p>
        </p:txBody>
      </p:sp>
    </p:spTree>
    <p:extLst>
      <p:ext uri="{BB962C8B-B14F-4D97-AF65-F5344CB8AC3E}">
        <p14:creationId xmlns:p14="http://schemas.microsoft.com/office/powerpoint/2010/main" val="413535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a:t>
            </a:fld>
            <a:endParaRPr lang="en-US"/>
          </a:p>
        </p:txBody>
      </p:sp>
    </p:spTree>
    <p:extLst>
      <p:ext uri="{BB962C8B-B14F-4D97-AF65-F5344CB8AC3E}">
        <p14:creationId xmlns:p14="http://schemas.microsoft.com/office/powerpoint/2010/main" val="257249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sz="9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52121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7096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buSzPct val="25000"/>
            </a:pPr>
            <a:r>
              <a:rPr lang="en-US" sz="1100" dirty="0" smtClean="0">
                <a:solidFill>
                  <a:schemeClr val="dk1"/>
                </a:solidFill>
                <a:latin typeface="Calibri"/>
                <a:ea typeface="Calibri"/>
                <a:cs typeface="Calibri"/>
                <a:sym typeface="Calibri"/>
              </a:rPr>
              <a:t>In a </a:t>
            </a:r>
            <a:r>
              <a:rPr lang="en-US" sz="1100" b="1" dirty="0" smtClean="0">
                <a:solidFill>
                  <a:schemeClr val="dk1"/>
                </a:solidFill>
                <a:latin typeface="Calibri"/>
                <a:ea typeface="Calibri"/>
                <a:cs typeface="Calibri"/>
                <a:sym typeface="Calibri"/>
              </a:rPr>
              <a:t>horizontal marketing system</a:t>
            </a:r>
            <a:r>
              <a:rPr lang="en-US" sz="1100" dirty="0" smtClean="0">
                <a:solidFill>
                  <a:schemeClr val="dk1"/>
                </a:solidFill>
                <a:latin typeface="Calibri"/>
                <a:ea typeface="Calibri"/>
                <a:cs typeface="Calibri"/>
                <a:sym typeface="Calibri"/>
              </a:rPr>
              <a:t>, two or more firms at the same channel level agree to work together to get their product to the customer. Sometimes, unrelated businesses forge these agreements. </a:t>
            </a:r>
          </a:p>
          <a:p>
            <a:pPr marL="171450" lvl="0" indent="-171450">
              <a:buClr>
                <a:schemeClr val="dk1"/>
              </a:buClr>
              <a:buSzPct val="100000"/>
              <a:buFont typeface="Arial"/>
              <a:buChar char="•"/>
            </a:pPr>
            <a:r>
              <a:rPr lang="en-US" sz="1100" dirty="0" smtClean="0">
                <a:solidFill>
                  <a:schemeClr val="dk1"/>
                </a:solidFill>
                <a:latin typeface="Calibri"/>
                <a:ea typeface="Calibri"/>
                <a:cs typeface="Calibri"/>
                <a:sym typeface="Calibri"/>
              </a:rPr>
              <a:t>Most airlines today are members of a horizontal alliance that allows them to cooperate when they provide passenger air service. For example, American Airlines is a member of the </a:t>
            </a:r>
            <a:r>
              <a:rPr lang="en-US" sz="1100" dirty="0" err="1" smtClean="0">
                <a:solidFill>
                  <a:schemeClr val="dk1"/>
                </a:solidFill>
                <a:latin typeface="Calibri"/>
                <a:ea typeface="Calibri"/>
                <a:cs typeface="Calibri"/>
                <a:sym typeface="Calibri"/>
              </a:rPr>
              <a:t>OneWorld</a:t>
            </a:r>
            <a:r>
              <a:rPr lang="en-US" sz="1100" dirty="0" smtClean="0">
                <a:solidFill>
                  <a:schemeClr val="dk1"/>
                </a:solidFill>
                <a:latin typeface="Calibri"/>
                <a:ea typeface="Calibri"/>
                <a:cs typeface="Calibri"/>
                <a:sym typeface="Calibri"/>
              </a:rPr>
              <a:t> alliance, which also includes Air Berlin, British Airways, Cathay Pacific, Finnair, Iberia, Japan Airlines, LAN, Malaysia Airlines, Qantas, Qatar Airways, Royal Jordanian, S7 Airlines, </a:t>
            </a:r>
            <a:r>
              <a:rPr lang="en-US" sz="1100" dirty="0" err="1" smtClean="0">
                <a:solidFill>
                  <a:schemeClr val="dk1"/>
                </a:solidFill>
                <a:latin typeface="Calibri"/>
                <a:ea typeface="Calibri"/>
                <a:cs typeface="Calibri"/>
                <a:sym typeface="Calibri"/>
              </a:rPr>
              <a:t>SriLankan</a:t>
            </a:r>
            <a:r>
              <a:rPr lang="en-US" sz="1100" dirty="0" smtClean="0">
                <a:solidFill>
                  <a:schemeClr val="dk1"/>
                </a:solidFill>
                <a:latin typeface="Calibri"/>
                <a:ea typeface="Calibri"/>
                <a:cs typeface="Calibri"/>
                <a:sym typeface="Calibri"/>
              </a:rPr>
              <a:t> Airlines, TAM Airlines and, recently added, US Airways. </a:t>
            </a:r>
          </a:p>
          <a:p>
            <a:pPr marL="171450" lvl="0" indent="-171450">
              <a:buClr>
                <a:schemeClr val="dk1"/>
              </a:buClr>
              <a:buSzPct val="100000"/>
              <a:buFont typeface="Arial"/>
              <a:buChar char="•"/>
            </a:pPr>
            <a:r>
              <a:rPr lang="en-US" sz="1100" dirty="0" smtClean="0">
                <a:solidFill>
                  <a:schemeClr val="dk1"/>
                </a:solidFill>
                <a:latin typeface="Calibri"/>
                <a:ea typeface="Calibri"/>
                <a:cs typeface="Calibri"/>
                <a:sym typeface="Calibri"/>
              </a:rPr>
              <a:t>These alliances increase passenger volume for all airlines because travel agents who book passengers on one of the airline’s flights will be more likely to book a connecting flight on the other airline. To increase customer benefits, they also share frequent-flyer programs and airport clubs.</a:t>
            </a:r>
            <a:endParaRPr lang="en-US" sz="11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68068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5560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sz="10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58440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33759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00844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8819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05143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sz="11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25402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18135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Clr>
                <a:schemeClr val="dk1"/>
              </a:buClr>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6820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17706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42246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sz="9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5256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sz="9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52736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29303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chemeClr val="dk1"/>
              </a:buClr>
              <a:buSzPct val="100000"/>
              <a:buFont typeface="Calibri"/>
              <a:buChar char="•"/>
            </a:pPr>
            <a:r>
              <a:rPr lang="en-US" sz="1000" dirty="0" smtClean="0">
                <a:solidFill>
                  <a:schemeClr val="dk1"/>
                </a:solidFill>
                <a:ea typeface="Calibri"/>
                <a:cs typeface="Calibri"/>
                <a:sym typeface="Calibri"/>
              </a:rPr>
              <a:t>Channels </a:t>
            </a:r>
            <a:r>
              <a:rPr lang="en-US" sz="1000" dirty="0">
                <a:solidFill>
                  <a:schemeClr val="dk1"/>
                </a:solidFill>
                <a:ea typeface="Calibri"/>
                <a:cs typeface="Calibri"/>
                <a:sym typeface="Calibri"/>
              </a:rPr>
              <a:t>of distribution contain both wholesalers and </a:t>
            </a:r>
            <a:r>
              <a:rPr lang="en-US" sz="1000" dirty="0" smtClean="0">
                <a:solidFill>
                  <a:schemeClr val="dk1"/>
                </a:solidFill>
                <a:ea typeface="Calibri"/>
                <a:cs typeface="Calibri"/>
                <a:sym typeface="Calibri"/>
              </a:rPr>
              <a:t>retailers. </a:t>
            </a:r>
            <a:r>
              <a:rPr lang="en-US" sz="1000" b="1" dirty="0" smtClean="0">
                <a:solidFill>
                  <a:schemeClr val="dk1"/>
                </a:solidFill>
                <a:ea typeface="Calibri"/>
                <a:cs typeface="Calibri"/>
                <a:sym typeface="Calibri"/>
              </a:rPr>
              <a:t>Wholesaling </a:t>
            </a:r>
            <a:r>
              <a:rPr lang="en-US" sz="1000" b="1" dirty="0">
                <a:solidFill>
                  <a:schemeClr val="dk1"/>
                </a:solidFill>
                <a:ea typeface="Calibri"/>
                <a:cs typeface="Calibri"/>
                <a:sym typeface="Calibri"/>
              </a:rPr>
              <a:t>intermediaries </a:t>
            </a:r>
            <a:r>
              <a:rPr lang="en-US" sz="1000" dirty="0">
                <a:solidFill>
                  <a:schemeClr val="dk1"/>
                </a:solidFill>
                <a:ea typeface="Calibri"/>
                <a:cs typeface="Calibri"/>
                <a:sym typeface="Calibri"/>
              </a:rPr>
              <a:t>are f</a:t>
            </a:r>
            <a:r>
              <a:rPr lang="en-US" sz="1000" dirty="0">
                <a:solidFill>
                  <a:srgbClr val="000066"/>
                </a:solidFill>
                <a:ea typeface="Calibri"/>
                <a:cs typeface="Calibri"/>
                <a:sym typeface="Calibri"/>
              </a:rPr>
              <a:t>irms that handle the flow of products from the manufacturer to the retailer/business user.  </a:t>
            </a:r>
          </a:p>
          <a:p>
            <a:pPr lvl="0">
              <a:buClr>
                <a:schemeClr val="dk1"/>
              </a:buClr>
              <a:buSzPct val="25000"/>
            </a:pPr>
            <a:endParaRPr lang="en-US" sz="1000" dirty="0">
              <a:solidFill>
                <a:srgbClr val="000066"/>
              </a:solidFill>
              <a:ea typeface="Calibri"/>
              <a:cs typeface="Calibri"/>
              <a:sym typeface="Calibri"/>
            </a:endParaRPr>
          </a:p>
          <a:p>
            <a:pPr lvl="0">
              <a:buClr>
                <a:srgbClr val="000066"/>
              </a:buClr>
              <a:buSzPct val="25000"/>
            </a:pPr>
            <a:r>
              <a:rPr lang="en-US" sz="1000" dirty="0">
                <a:solidFill>
                  <a:srgbClr val="000066"/>
                </a:solidFill>
                <a:ea typeface="Calibri"/>
                <a:cs typeface="Calibri"/>
                <a:sym typeface="Calibri"/>
              </a:rPr>
              <a:t>Various forms exist:</a:t>
            </a:r>
          </a:p>
          <a:p>
            <a:pPr marL="228600" lvl="0" indent="-228600">
              <a:buClr>
                <a:schemeClr val="dk1"/>
              </a:buClr>
              <a:buSzPct val="100000"/>
              <a:buFont typeface="Calibri"/>
              <a:buChar char="•"/>
            </a:pPr>
            <a:r>
              <a:rPr lang="en-US" sz="1000" b="1" dirty="0" smtClean="0">
                <a:solidFill>
                  <a:schemeClr val="dk1"/>
                </a:solidFill>
                <a:ea typeface="Calibri"/>
                <a:cs typeface="Calibri"/>
                <a:sym typeface="Calibri"/>
              </a:rPr>
              <a:t>Independent </a:t>
            </a:r>
            <a:r>
              <a:rPr lang="en-US" sz="1000" b="1" dirty="0">
                <a:solidFill>
                  <a:schemeClr val="dk1"/>
                </a:solidFill>
                <a:ea typeface="Calibri"/>
                <a:cs typeface="Calibri"/>
                <a:sym typeface="Calibri"/>
              </a:rPr>
              <a:t>intermediaries </a:t>
            </a:r>
            <a:r>
              <a:rPr lang="en-US" sz="1000" dirty="0">
                <a:solidFill>
                  <a:schemeClr val="dk1"/>
                </a:solidFill>
                <a:ea typeface="Calibri"/>
                <a:cs typeface="Calibri"/>
                <a:sym typeface="Calibri"/>
              </a:rPr>
              <a:t>do business with many different manufacturers and many different customer firms and thus help the flow of goods throughout the marketplace.</a:t>
            </a:r>
          </a:p>
          <a:p>
            <a:pPr marL="228600" lvl="0" indent="-228600">
              <a:buClr>
                <a:schemeClr val="dk1"/>
              </a:buClr>
              <a:buSzPct val="100000"/>
              <a:buFont typeface="Calibri"/>
              <a:buChar char="•"/>
            </a:pPr>
            <a:r>
              <a:rPr lang="en-US" sz="1000" b="1" dirty="0">
                <a:solidFill>
                  <a:schemeClr val="dk1"/>
                </a:solidFill>
                <a:ea typeface="Calibri"/>
                <a:cs typeface="Calibri"/>
                <a:sym typeface="Calibri"/>
              </a:rPr>
              <a:t>Merchant wholesalers </a:t>
            </a:r>
            <a:r>
              <a:rPr lang="en-US" sz="1000" dirty="0">
                <a:solidFill>
                  <a:schemeClr val="dk1"/>
                </a:solidFill>
                <a:ea typeface="Calibri"/>
                <a:cs typeface="Calibri"/>
                <a:sym typeface="Calibri"/>
              </a:rPr>
              <a:t>are independent intermediaries that buy goods from manufacturers and sell to retailers and other B2B organizations.  Because they take title to goods (meaning they take legal ownership of the items), they assume risk and can suffer financial losses if the products are damaged while in their possession, or if they become obsolete or just don’t sell.  There are several forms of merchant wholesalers as shown in the next slide.</a:t>
            </a:r>
          </a:p>
          <a:p>
            <a:pPr marL="228600" lvl="0" indent="-228600">
              <a:buClr>
                <a:schemeClr val="dk1"/>
              </a:buClr>
              <a:buSzPct val="100000"/>
              <a:buFont typeface="Calibri"/>
              <a:buChar char="•"/>
            </a:pPr>
            <a:r>
              <a:rPr lang="en-US" sz="1000" b="1" dirty="0">
                <a:solidFill>
                  <a:schemeClr val="dk1"/>
                </a:solidFill>
                <a:ea typeface="Calibri"/>
                <a:cs typeface="Calibri"/>
                <a:sym typeface="Calibri"/>
              </a:rPr>
              <a:t>Merchandise agents or brokers </a:t>
            </a:r>
            <a:r>
              <a:rPr lang="en-US" sz="1000" dirty="0">
                <a:solidFill>
                  <a:schemeClr val="dk1"/>
                </a:solidFill>
                <a:ea typeface="Calibri"/>
                <a:cs typeface="Calibri"/>
                <a:sym typeface="Calibri"/>
              </a:rPr>
              <a:t>are independent intermediaries that provide service in exchange for commissions but never take title to the product.  Sometimes they don’t even take physical possession of the product.  Agents normally represent buyers or sellers on an ongoing basis whereas brokers are normally employed by clients for only a short period of time.</a:t>
            </a:r>
          </a:p>
          <a:p>
            <a:pPr lvl="0">
              <a:buClr>
                <a:schemeClr val="dk1"/>
              </a:buClr>
              <a:buSzPct val="25000"/>
            </a:pPr>
            <a:endParaRPr lang="en-US" sz="1000" b="1" dirty="0">
              <a:solidFill>
                <a:schemeClr val="dk1"/>
              </a:solidFill>
              <a:ea typeface="Calibri"/>
              <a:cs typeface="Calibri"/>
              <a:sym typeface="Calibri"/>
            </a:endParaRPr>
          </a:p>
          <a:p>
            <a:pPr lvl="0">
              <a:buSzPct val="25000"/>
            </a:pPr>
            <a:r>
              <a:rPr lang="en-US" sz="1000" b="1" dirty="0">
                <a:solidFill>
                  <a:schemeClr val="dk1"/>
                </a:solidFill>
                <a:ea typeface="Calibri"/>
                <a:cs typeface="Calibri"/>
                <a:sym typeface="Calibri"/>
              </a:rPr>
              <a:t>Manufacturer-owned intermediaries </a:t>
            </a:r>
            <a:r>
              <a:rPr lang="en-US" sz="1000" dirty="0">
                <a:solidFill>
                  <a:schemeClr val="dk1"/>
                </a:solidFill>
                <a:ea typeface="Calibri"/>
                <a:cs typeface="Calibri"/>
                <a:sym typeface="Calibri"/>
              </a:rPr>
              <a:t>are separate business units that perform all the functions of independent intermediaries while still maintaining complete control over the channel</a:t>
            </a:r>
            <a:r>
              <a:rPr lang="en-US" sz="1000" dirty="0" smtClean="0">
                <a:solidFill>
                  <a:schemeClr val="dk1"/>
                </a:solidFill>
                <a:ea typeface="Calibri"/>
                <a:cs typeface="Calibri"/>
                <a:sym typeface="Calibri"/>
              </a:rPr>
              <a:t>.</a:t>
            </a:r>
            <a:endParaRPr lang="en-US" sz="10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21927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buClr>
                <a:schemeClr val="dk1"/>
              </a:buClr>
              <a:buSzPct val="100000"/>
              <a:buFont typeface="Calibri"/>
              <a:buChar char="•"/>
            </a:pPr>
            <a:r>
              <a:rPr lang="en-US" b="1" dirty="0" smtClean="0">
                <a:solidFill>
                  <a:schemeClr val="dk1"/>
                </a:solidFill>
                <a:ea typeface="Calibri"/>
                <a:cs typeface="Calibri"/>
                <a:sym typeface="Calibri"/>
              </a:rPr>
              <a:t>Full</a:t>
            </a:r>
            <a:r>
              <a:rPr lang="en-US" u="none" dirty="0" smtClean="0">
                <a:solidFill>
                  <a:srgbClr val="0070C0"/>
                </a:solidFill>
                <a:ea typeface="Calibri"/>
                <a:cs typeface="Calibri"/>
                <a:sym typeface="Calibri"/>
              </a:rPr>
              <a:t>-</a:t>
            </a:r>
            <a:r>
              <a:rPr lang="en-US" b="1" dirty="0" smtClean="0">
                <a:solidFill>
                  <a:schemeClr val="dk1"/>
                </a:solidFill>
                <a:ea typeface="Calibri"/>
                <a:cs typeface="Calibri"/>
                <a:sym typeface="Calibri"/>
              </a:rPr>
              <a:t>service </a:t>
            </a:r>
            <a:r>
              <a:rPr lang="en-US" b="1" dirty="0">
                <a:solidFill>
                  <a:schemeClr val="dk1"/>
                </a:solidFill>
                <a:ea typeface="Calibri"/>
                <a:cs typeface="Calibri"/>
                <a:sym typeface="Calibri"/>
              </a:rPr>
              <a:t>merchant wholesalers </a:t>
            </a:r>
            <a:r>
              <a:rPr lang="en-US" dirty="0">
                <a:solidFill>
                  <a:schemeClr val="dk1"/>
                </a:solidFill>
                <a:ea typeface="Calibri"/>
                <a:cs typeface="Calibri"/>
                <a:sym typeface="Calibri"/>
              </a:rPr>
              <a:t>provide delivery, credit, repairs, advertising market research and more to their customers, and often field their own sales force.   General merchandise wholesalers (such as a food wholesaler) carry a wide variety of different items, whereas specialty wholesalers (such as a candy wholesaler) carry a deep assortment of items within a specific product line.</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By contrast</a:t>
            </a:r>
            <a:r>
              <a:rPr lang="en-US" b="1" dirty="0">
                <a:solidFill>
                  <a:schemeClr val="dk1"/>
                </a:solidFill>
                <a:ea typeface="Calibri"/>
                <a:cs typeface="Calibri"/>
                <a:sym typeface="Calibri"/>
              </a:rPr>
              <a:t>, limited</a:t>
            </a:r>
            <a:r>
              <a:rPr lang="en-US" dirty="0">
                <a:solidFill>
                  <a:schemeClr val="dk1"/>
                </a:solidFill>
                <a:ea typeface="Calibri"/>
                <a:cs typeface="Calibri"/>
                <a:sym typeface="Calibri"/>
              </a:rPr>
              <a:t>-</a:t>
            </a:r>
            <a:r>
              <a:rPr lang="en-US" b="1" dirty="0">
                <a:solidFill>
                  <a:schemeClr val="dk1"/>
                </a:solidFill>
                <a:ea typeface="Calibri"/>
                <a:cs typeface="Calibri"/>
                <a:sym typeface="Calibri"/>
              </a:rPr>
              <a:t>service merchant wholesalers </a:t>
            </a:r>
            <a:r>
              <a:rPr lang="en-US" dirty="0">
                <a:solidFill>
                  <a:schemeClr val="dk1"/>
                </a:solidFill>
                <a:ea typeface="Calibri"/>
                <a:cs typeface="Calibri"/>
                <a:sym typeface="Calibri"/>
              </a:rPr>
              <a:t>provide fewer services to their customers, and include the cash-and-carry wholesaler, truck jobbers, drop shippers, mail-order wholesalers, and rack jobbers, each of which is described below.</a:t>
            </a:r>
          </a:p>
          <a:p>
            <a:pPr marL="685800" lvl="1" indent="-228600">
              <a:lnSpc>
                <a:spcPct val="90000"/>
              </a:lnSpc>
              <a:buClr>
                <a:schemeClr val="dk1"/>
              </a:buClr>
              <a:buSzPct val="100000"/>
              <a:buFont typeface="Calibri"/>
              <a:buChar char="•"/>
            </a:pPr>
            <a:r>
              <a:rPr lang="en-US" b="1" dirty="0">
                <a:solidFill>
                  <a:schemeClr val="dk1"/>
                </a:solidFill>
                <a:ea typeface="Calibri"/>
                <a:cs typeface="Calibri"/>
                <a:sym typeface="Calibri"/>
              </a:rPr>
              <a:t>Cash-and-carry wholesalers </a:t>
            </a:r>
            <a:r>
              <a:rPr lang="en-US" dirty="0">
                <a:solidFill>
                  <a:schemeClr val="dk1"/>
                </a:solidFill>
                <a:ea typeface="Calibri"/>
                <a:cs typeface="Calibri"/>
                <a:sym typeface="Calibri"/>
              </a:rPr>
              <a:t>provide products for small-business customers and are used to distribute low-cost merchandise for small retailers and other business customers.</a:t>
            </a:r>
          </a:p>
          <a:p>
            <a:pPr marL="685800" lvl="1" indent="-228600">
              <a:lnSpc>
                <a:spcPct val="90000"/>
              </a:lnSpc>
              <a:buClr>
                <a:schemeClr val="dk1"/>
              </a:buClr>
              <a:buSzPct val="100000"/>
              <a:buFont typeface="Calibri"/>
              <a:buChar char="•"/>
            </a:pPr>
            <a:r>
              <a:rPr lang="en-US" b="1" dirty="0">
                <a:solidFill>
                  <a:schemeClr val="dk1"/>
                </a:solidFill>
                <a:ea typeface="Calibri"/>
                <a:cs typeface="Calibri"/>
                <a:sym typeface="Calibri"/>
              </a:rPr>
              <a:t>Truck jobbers </a:t>
            </a:r>
            <a:r>
              <a:rPr lang="en-US" dirty="0">
                <a:solidFill>
                  <a:schemeClr val="dk1"/>
                </a:solidFill>
                <a:ea typeface="Calibri"/>
                <a:cs typeface="Calibri"/>
                <a:sym typeface="Calibri"/>
              </a:rPr>
              <a:t>deliver perishable food and tobacco items to retailers  (e.g.,  those that deliver bread to stores)</a:t>
            </a:r>
          </a:p>
          <a:p>
            <a:pPr marL="685800" lvl="1" indent="-228600">
              <a:lnSpc>
                <a:spcPct val="90000"/>
              </a:lnSpc>
              <a:buClr>
                <a:schemeClr val="dk1"/>
              </a:buClr>
              <a:buSzPct val="100000"/>
              <a:buFont typeface="Calibri"/>
              <a:buChar char="•"/>
            </a:pPr>
            <a:r>
              <a:rPr lang="en-US" b="1" dirty="0">
                <a:solidFill>
                  <a:schemeClr val="dk1"/>
                </a:solidFill>
                <a:ea typeface="Calibri"/>
                <a:cs typeface="Calibri"/>
                <a:sym typeface="Calibri"/>
              </a:rPr>
              <a:t>Drop shippers </a:t>
            </a:r>
            <a:r>
              <a:rPr lang="en-US" dirty="0">
                <a:solidFill>
                  <a:schemeClr val="dk1"/>
                </a:solidFill>
                <a:ea typeface="Calibri"/>
                <a:cs typeface="Calibri"/>
                <a:sym typeface="Calibri"/>
              </a:rPr>
              <a:t>take orders from retailers and bill retailers for bulky items that are drop shipped from the manufacturer</a:t>
            </a:r>
          </a:p>
          <a:p>
            <a:pPr marL="685800" lvl="1" indent="-228600">
              <a:lnSpc>
                <a:spcPct val="90000"/>
              </a:lnSpc>
              <a:buClr>
                <a:schemeClr val="dk1"/>
              </a:buClr>
              <a:buSzPct val="100000"/>
              <a:buFont typeface="Calibri"/>
              <a:buChar char="•"/>
            </a:pPr>
            <a:r>
              <a:rPr lang="en-US" b="1" dirty="0">
                <a:solidFill>
                  <a:schemeClr val="dk1"/>
                </a:solidFill>
                <a:ea typeface="Calibri"/>
                <a:cs typeface="Calibri"/>
                <a:sym typeface="Calibri"/>
              </a:rPr>
              <a:t>Mail-order wholesalers </a:t>
            </a:r>
            <a:r>
              <a:rPr lang="en-US" dirty="0">
                <a:solidFill>
                  <a:schemeClr val="dk1"/>
                </a:solidFill>
                <a:ea typeface="Calibri"/>
                <a:cs typeface="Calibri"/>
                <a:sym typeface="Calibri"/>
              </a:rPr>
              <a:t>sell through the phone, via mail order, or catalogs and thus provide reasonably priced items to smaller organizational customers  (e.g., Granger, Harbor Tools)</a:t>
            </a:r>
          </a:p>
          <a:p>
            <a:pPr marL="685800" lvl="1" indent="-228600">
              <a:lnSpc>
                <a:spcPct val="90000"/>
              </a:lnSpc>
              <a:buClr>
                <a:schemeClr val="dk1"/>
              </a:buClr>
              <a:buSzPct val="100000"/>
              <a:buFont typeface="Calibri"/>
              <a:buChar char="•"/>
            </a:pPr>
            <a:r>
              <a:rPr lang="en-US" b="1" dirty="0">
                <a:solidFill>
                  <a:schemeClr val="dk1"/>
                </a:solidFill>
                <a:ea typeface="Calibri"/>
                <a:cs typeface="Calibri"/>
                <a:sym typeface="Calibri"/>
              </a:rPr>
              <a:t>Rack jobbers </a:t>
            </a:r>
            <a:r>
              <a:rPr lang="en-US" dirty="0">
                <a:solidFill>
                  <a:schemeClr val="dk1"/>
                </a:solidFill>
                <a:ea typeface="Calibri"/>
                <a:cs typeface="Calibri"/>
                <a:sym typeface="Calibri"/>
              </a:rPr>
              <a:t>provide display units to retailers, check inventories, and stock shelves.  </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Limited-service wholesalers also take title to the merchandise, but are less likely to offer delivery, credit, or marketing assistance.</a:t>
            </a: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35852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pPr marL="228600" lvl="0" indent="-228600">
              <a:lnSpc>
                <a:spcPct val="90000"/>
              </a:lnSpc>
              <a:buClr>
                <a:schemeClr val="dk1"/>
              </a:buClr>
              <a:buSzPct val="100000"/>
              <a:buFont typeface="Calibri"/>
              <a:buChar char="•"/>
            </a:pPr>
            <a:r>
              <a:rPr lang="en-US" b="1" dirty="0" smtClean="0">
                <a:solidFill>
                  <a:schemeClr val="dk1"/>
                </a:solidFill>
                <a:ea typeface="Calibri"/>
                <a:cs typeface="Calibri"/>
                <a:sym typeface="Calibri"/>
              </a:rPr>
              <a:t>Merchandise </a:t>
            </a:r>
            <a:r>
              <a:rPr lang="en-US" b="1" dirty="0">
                <a:solidFill>
                  <a:schemeClr val="dk1"/>
                </a:solidFill>
                <a:ea typeface="Calibri"/>
                <a:cs typeface="Calibri"/>
                <a:sym typeface="Calibri"/>
              </a:rPr>
              <a:t>agents or brokers</a:t>
            </a:r>
            <a:r>
              <a:rPr lang="en-US" dirty="0">
                <a:solidFill>
                  <a:schemeClr val="dk1"/>
                </a:solidFill>
                <a:ea typeface="Calibri"/>
                <a:cs typeface="Calibri"/>
                <a:sym typeface="Calibri"/>
              </a:rPr>
              <a:t> are channel intermediaries that provide service in exchange for commissions but never take title to the product.  Sometimes they don’t even take physical possession of the product.  Agents normally represent buyers or sellers on an ongoing basis whereas brokers are normally employed by clients for only a short period of time.  </a:t>
            </a:r>
          </a:p>
          <a:p>
            <a:pPr lvl="0">
              <a:lnSpc>
                <a:spcPct val="90000"/>
              </a:lnSpc>
              <a:buClr>
                <a:schemeClr val="dk1"/>
              </a:buClr>
              <a:buSzPct val="25000"/>
            </a:pPr>
            <a:endParaRPr lang="en-US" dirty="0">
              <a:solidFill>
                <a:schemeClr val="dk1"/>
              </a:solidFill>
              <a:ea typeface="Calibri"/>
              <a:cs typeface="Calibri"/>
              <a:sym typeface="Calibri"/>
            </a:endParaRPr>
          </a:p>
          <a:p>
            <a:pPr lvl="0">
              <a:lnSpc>
                <a:spcPct val="90000"/>
              </a:lnSpc>
              <a:buClr>
                <a:schemeClr val="dk1"/>
              </a:buClr>
              <a:buSzPct val="25000"/>
            </a:pPr>
            <a:r>
              <a:rPr lang="en-US" dirty="0">
                <a:solidFill>
                  <a:schemeClr val="dk1"/>
                </a:solidFill>
                <a:ea typeface="Calibri"/>
                <a:cs typeface="Calibri"/>
                <a:sym typeface="Calibri"/>
              </a:rPr>
              <a:t>The various forms of merchandise agents and brokers are listed and explained below.</a:t>
            </a:r>
          </a:p>
          <a:p>
            <a:pPr marL="228600" lvl="0" indent="-228600">
              <a:lnSpc>
                <a:spcPct val="90000"/>
              </a:lnSpc>
              <a:buClr>
                <a:schemeClr val="dk1"/>
              </a:buClr>
              <a:buSzPct val="100000"/>
              <a:buFont typeface="Calibri"/>
              <a:buChar char="•"/>
            </a:pPr>
            <a:r>
              <a:rPr lang="en-US" b="1" dirty="0">
                <a:solidFill>
                  <a:schemeClr val="dk1"/>
                </a:solidFill>
                <a:ea typeface="Calibri"/>
                <a:cs typeface="Calibri"/>
                <a:sym typeface="Calibri"/>
              </a:rPr>
              <a:t>Manufacturers’ agents </a:t>
            </a:r>
            <a:r>
              <a:rPr lang="en-US" dirty="0">
                <a:solidFill>
                  <a:schemeClr val="dk1"/>
                </a:solidFill>
                <a:ea typeface="Calibri"/>
                <a:cs typeface="Calibri"/>
                <a:sym typeface="Calibri"/>
              </a:rPr>
              <a:t>use independent salespeople to promote several lines of noncompeting products.</a:t>
            </a:r>
          </a:p>
          <a:p>
            <a:pPr marL="228600" lvl="0" indent="-228600">
              <a:lnSpc>
                <a:spcPct val="90000"/>
              </a:lnSpc>
              <a:buClr>
                <a:schemeClr val="dk1"/>
              </a:buClr>
              <a:buSzPct val="100000"/>
              <a:buFont typeface="Calibri"/>
              <a:buChar char="•"/>
            </a:pPr>
            <a:r>
              <a:rPr lang="en-US" b="1" dirty="0">
                <a:solidFill>
                  <a:schemeClr val="dk1"/>
                </a:solidFill>
                <a:ea typeface="Calibri"/>
                <a:cs typeface="Calibri"/>
                <a:sym typeface="Calibri"/>
              </a:rPr>
              <a:t>Selling agents</a:t>
            </a:r>
            <a:r>
              <a:rPr lang="en-US" dirty="0">
                <a:solidFill>
                  <a:schemeClr val="dk1"/>
                </a:solidFill>
                <a:ea typeface="Calibri"/>
                <a:cs typeface="Calibri"/>
                <a:sym typeface="Calibri"/>
              </a:rPr>
              <a:t>, particularly import/export agents market a whole product line or one manufacturer’s entire output. Their value rests in the fact that they are capable of providing all marketing functions for small manufacturers.</a:t>
            </a:r>
          </a:p>
          <a:p>
            <a:pPr marL="228600" lvl="0" indent="-228600">
              <a:lnSpc>
                <a:spcPct val="90000"/>
              </a:lnSpc>
              <a:buClr>
                <a:schemeClr val="dk1"/>
              </a:buClr>
              <a:buSzPct val="100000"/>
              <a:buFont typeface="Calibri"/>
              <a:buChar char="•"/>
            </a:pPr>
            <a:r>
              <a:rPr lang="en-US" b="1" dirty="0">
                <a:solidFill>
                  <a:schemeClr val="dk1"/>
                </a:solidFill>
                <a:ea typeface="Calibri"/>
                <a:cs typeface="Calibri"/>
                <a:sym typeface="Calibri"/>
              </a:rPr>
              <a:t>Commission merchants</a:t>
            </a:r>
            <a:r>
              <a:rPr lang="en-US" dirty="0">
                <a:solidFill>
                  <a:schemeClr val="dk1"/>
                </a:solidFill>
                <a:ea typeface="Calibri"/>
                <a:cs typeface="Calibri"/>
                <a:sym typeface="Calibri"/>
              </a:rPr>
              <a:t>, as the name suggests, sell products on a commission basis and are best used in agricultural markets.</a:t>
            </a:r>
          </a:p>
          <a:p>
            <a:pPr marL="228600" lvl="0" indent="-228600">
              <a:lnSpc>
                <a:spcPct val="90000"/>
              </a:lnSpc>
              <a:buClr>
                <a:schemeClr val="dk1"/>
              </a:buClr>
              <a:buSzPct val="100000"/>
              <a:buFont typeface="Calibri"/>
              <a:buChar char="•"/>
            </a:pPr>
            <a:r>
              <a:rPr lang="en-US" b="1" dirty="0">
                <a:solidFill>
                  <a:schemeClr val="dk1"/>
                </a:solidFill>
                <a:ea typeface="Calibri"/>
                <a:cs typeface="Calibri"/>
                <a:sym typeface="Calibri"/>
              </a:rPr>
              <a:t>Merchandise brokers </a:t>
            </a:r>
            <a:r>
              <a:rPr lang="en-US" dirty="0">
                <a:solidFill>
                  <a:schemeClr val="dk1"/>
                </a:solidFill>
                <a:ea typeface="Calibri"/>
                <a:cs typeface="Calibri"/>
                <a:sym typeface="Calibri"/>
              </a:rPr>
              <a:t>do not take physical possession of the good, but rather identify buyers and sellers and get them together, creating efficiencies in marketers in which many small buyers and sellers exis</a:t>
            </a:r>
            <a:r>
              <a:rPr lang="en-US" u="none" dirty="0">
                <a:solidFill>
                  <a:schemeClr val="dk1"/>
                </a:solidFill>
                <a:ea typeface="Calibri"/>
                <a:cs typeface="Calibri"/>
                <a:sym typeface="Calibri"/>
              </a:rPr>
              <a:t>t</a:t>
            </a:r>
            <a:r>
              <a:rPr lang="en-US" u="none" strike="noStrike" dirty="0">
                <a:solidFill>
                  <a:schemeClr val="dk1"/>
                </a:solidFill>
                <a:ea typeface="Calibri"/>
                <a:cs typeface="Calibri"/>
                <a:sym typeface="Calibri"/>
              </a:rPr>
              <a:t>.</a:t>
            </a:r>
            <a:r>
              <a:rPr lang="en-US" u="none" dirty="0">
                <a:solidFill>
                  <a:schemeClr val="dk1"/>
                </a:solidFill>
                <a:ea typeface="Calibri"/>
                <a:cs typeface="Calibri"/>
                <a:sym typeface="Calibri"/>
              </a:rPr>
              <a:t>  </a:t>
            </a:r>
            <a:r>
              <a:rPr lang="en-US" dirty="0">
                <a:solidFill>
                  <a:schemeClr val="dk1"/>
                </a:solidFill>
                <a:ea typeface="Calibri"/>
                <a:cs typeface="Calibri"/>
                <a:sym typeface="Calibri"/>
              </a:rPr>
              <a:t>(e.g.,  wineries and wine distributors)</a:t>
            </a: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65535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buFont typeface="Arial"/>
              <a:buChar char="•"/>
            </a:pPr>
            <a:r>
              <a:rPr lang="en-US" i="1" dirty="0" smtClean="0">
                <a:solidFill>
                  <a:schemeClr val="dk1"/>
                </a:solidFill>
                <a:ea typeface="Calibri"/>
                <a:cs typeface="Calibri"/>
                <a:sym typeface="Calibri"/>
              </a:rPr>
              <a:t>Sales </a:t>
            </a:r>
            <a:r>
              <a:rPr lang="en-US" i="1" dirty="0">
                <a:solidFill>
                  <a:schemeClr val="dk1"/>
                </a:solidFill>
                <a:ea typeface="Calibri"/>
                <a:cs typeface="Calibri"/>
                <a:sym typeface="Calibri"/>
              </a:rPr>
              <a:t>branches </a:t>
            </a:r>
            <a:r>
              <a:rPr lang="en-US" dirty="0">
                <a:solidFill>
                  <a:schemeClr val="dk1"/>
                </a:solidFill>
                <a:ea typeface="Calibri"/>
                <a:cs typeface="Calibri"/>
                <a:sym typeface="Calibri"/>
              </a:rPr>
              <a:t>are manufacturer-owned facilities that, like independent wholesalers, carry inventory and provide sales and service to customers in a specific geographic area. </a:t>
            </a:r>
          </a:p>
          <a:p>
            <a:pPr marL="171450" lvl="0" indent="-171450">
              <a:buClr>
                <a:schemeClr val="dk1"/>
              </a:buClr>
              <a:buSzPct val="100000"/>
              <a:buFont typeface="Arial"/>
              <a:buChar char="•"/>
            </a:pPr>
            <a:r>
              <a:rPr lang="en-US" i="1" dirty="0">
                <a:solidFill>
                  <a:schemeClr val="dk1"/>
                </a:solidFill>
                <a:ea typeface="Calibri"/>
                <a:cs typeface="Calibri"/>
                <a:sym typeface="Calibri"/>
              </a:rPr>
              <a:t>Sales offices </a:t>
            </a:r>
            <a:r>
              <a:rPr lang="en-US" dirty="0">
                <a:solidFill>
                  <a:schemeClr val="dk1"/>
                </a:solidFill>
                <a:ea typeface="Calibri"/>
                <a:cs typeface="Calibri"/>
                <a:sym typeface="Calibri"/>
              </a:rPr>
              <a:t>are manufacturer-owned facilities that, like agents, do not carry inventory but provide selling functions for the manufacturer in a specific geographic area. Allow members of the sales force to locate close to customers, reducing selling costs and offering better customer service.</a:t>
            </a:r>
          </a:p>
          <a:p>
            <a:pPr marL="171450" lvl="0" indent="-171450">
              <a:buClr>
                <a:schemeClr val="dk1"/>
              </a:buClr>
              <a:buSzPct val="100000"/>
              <a:buFont typeface="Arial"/>
              <a:buChar char="•"/>
            </a:pPr>
            <a:r>
              <a:rPr lang="en-US" i="1" dirty="0">
                <a:solidFill>
                  <a:schemeClr val="dk1"/>
                </a:solidFill>
                <a:ea typeface="Calibri"/>
                <a:cs typeface="Calibri"/>
                <a:sym typeface="Calibri"/>
              </a:rPr>
              <a:t>Manufacturers’ showrooms </a:t>
            </a:r>
            <a:r>
              <a:rPr lang="en-US" dirty="0">
                <a:solidFill>
                  <a:schemeClr val="dk1"/>
                </a:solidFill>
                <a:ea typeface="Calibri"/>
                <a:cs typeface="Calibri"/>
                <a:sym typeface="Calibri"/>
              </a:rPr>
              <a:t>are manufacturer-owned or leased facilities in which products are permanently displayed for customers to visit. Retailers can visit either during a trade show or all year long to see the manufacturer’s merchandise and make B2B purchases.</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38333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75521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9670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61403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18872" indent="-228600">
              <a:buClr>
                <a:srgbClr val="007FA3"/>
              </a:buClr>
              <a:buSzPct val="100000"/>
              <a:defRPr sz="2600"/>
            </a:lvl1pPr>
            <a:lvl2pPr marL="569913" indent="-285750">
              <a:buClr>
                <a:srgbClr val="007FA3"/>
              </a:buClr>
              <a:buFont typeface="Wingdings" panose="05000000000000000000" pitchFamily="2" charset="2"/>
              <a:buChar cha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43500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53120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0209-863C-418F-BAB1-E550497831D3}"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87608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A30209-863C-418F-BAB1-E550497831D3}"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58132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30209-863C-418F-BAB1-E550497831D3}"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28851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30209-863C-418F-BAB1-E550497831D3}" type="datetimeFigureOut">
              <a:rPr lang="en-US" smtClean="0"/>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2550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A30209-863C-418F-BAB1-E550497831D3}" type="datetimeFigureOut">
              <a:rPr lang="en-US" smtClean="0"/>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1100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30209-863C-418F-BAB1-E550497831D3}" type="datetimeFigureOut">
              <a:rPr lang="en-US" smtClean="0"/>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76409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95387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74654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30209-863C-418F-BAB1-E550497831D3}" type="datetimeFigureOut">
              <a:rPr lang="en-US" smtClean="0"/>
              <a:t>3/21/2021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D0149-D553-4E94-8671-4F7E21500E34}" type="slidenum">
              <a:rPr lang="en-US" smtClean="0"/>
              <a:t>‹#›</a:t>
            </a:fld>
            <a:endParaRPr lang="en-US"/>
          </a:p>
        </p:txBody>
      </p:sp>
    </p:spTree>
    <p:extLst>
      <p:ext uri="{BB962C8B-B14F-4D97-AF65-F5344CB8AC3E}">
        <p14:creationId xmlns:p14="http://schemas.microsoft.com/office/powerpoint/2010/main" val="3503084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8677"/>
            <a:ext cx="9144000" cy="931653"/>
          </a:xfrm>
        </p:spPr>
        <p:txBody>
          <a:bodyPr>
            <a:normAutofit/>
          </a:bodyPr>
          <a:lstStyle/>
          <a:p>
            <a:r>
              <a:rPr lang="en-US" dirty="0" smtClean="0"/>
              <a:t>Lecture 11</a:t>
            </a:r>
            <a:endParaRPr lang="en-US" dirty="0"/>
          </a:p>
        </p:txBody>
      </p:sp>
      <p:sp>
        <p:nvSpPr>
          <p:cNvPr id="3" name="Subtitle 2"/>
          <p:cNvSpPr>
            <a:spLocks noGrp="1"/>
          </p:cNvSpPr>
          <p:nvPr>
            <p:ph type="subTitle" idx="1"/>
          </p:nvPr>
        </p:nvSpPr>
        <p:spPr>
          <a:xfrm>
            <a:off x="0" y="961058"/>
            <a:ext cx="9144000" cy="646981"/>
          </a:xfrm>
        </p:spPr>
        <p:txBody>
          <a:bodyPr>
            <a:normAutofit/>
          </a:bodyPr>
          <a:lstStyle/>
          <a:p>
            <a:r>
              <a:rPr lang="en-US" sz="3000" dirty="0"/>
              <a:t>Determine the Distribution Strategy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462" y="1471448"/>
            <a:ext cx="7334907" cy="5401289"/>
          </a:xfrm>
          <a:prstGeom prst="rect">
            <a:avLst/>
          </a:prstGeom>
        </p:spPr>
      </p:pic>
    </p:spTree>
    <p:extLst>
      <p:ext uri="{BB962C8B-B14F-4D97-AF65-F5344CB8AC3E}">
        <p14:creationId xmlns:p14="http://schemas.microsoft.com/office/powerpoint/2010/main" val="293806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610600" cy="1097280"/>
          </a:xfrm>
        </p:spPr>
        <p:txBody>
          <a:bodyPr>
            <a:noAutofit/>
          </a:bodyPr>
          <a:lstStyle/>
          <a:p>
            <a:r>
              <a:rPr lang="en-US" sz="4400" dirty="0" smtClean="0">
                <a:latin typeface="+mj-lt"/>
                <a:sym typeface="Calibri"/>
              </a:rPr>
              <a:t>Different </a:t>
            </a:r>
            <a:r>
              <a:rPr lang="en-US" sz="4400" dirty="0">
                <a:latin typeface="+mj-lt"/>
                <a:sym typeface="Calibri"/>
              </a:rPr>
              <a:t>Types of Channels of </a:t>
            </a:r>
            <a:r>
              <a:rPr lang="en-US" sz="4400" dirty="0" smtClean="0">
                <a:latin typeface="+mj-lt"/>
                <a:sym typeface="Calibri"/>
              </a:rPr>
              <a:t>Distribution</a:t>
            </a:r>
            <a:endParaRPr lang="en-IN" sz="2800" b="0" dirty="0">
              <a:latin typeface="+mj-lt"/>
            </a:endParaRPr>
          </a:p>
        </p:txBody>
      </p:sp>
      <p:sp>
        <p:nvSpPr>
          <p:cNvPr id="3" name="Content Placeholder 2"/>
          <p:cNvSpPr>
            <a:spLocks noGrp="1"/>
          </p:cNvSpPr>
          <p:nvPr>
            <p:ph idx="1"/>
          </p:nvPr>
        </p:nvSpPr>
        <p:spPr>
          <a:xfrm>
            <a:off x="457200" y="1524000"/>
            <a:ext cx="8305800" cy="2209801"/>
          </a:xfrm>
        </p:spPr>
        <p:txBody>
          <a:bodyPr>
            <a:noAutofit/>
          </a:bodyPr>
          <a:lstStyle/>
          <a:p>
            <a:pPr marL="0" indent="0">
              <a:buSzPct val="100000"/>
              <a:buNone/>
            </a:pPr>
            <a:r>
              <a:rPr lang="en-US" sz="2800" dirty="0">
                <a:latin typeface="+mj-lt"/>
              </a:rPr>
              <a:t>Major Types of Channels of Distribution</a:t>
            </a:r>
            <a:endParaRPr lang="en-US" sz="2800" dirty="0" smtClean="0">
              <a:solidFill>
                <a:schemeClr val="dk1"/>
              </a:solidFill>
              <a:latin typeface="+mj-lt"/>
              <a:ea typeface="Calibri"/>
              <a:cs typeface="Calibri"/>
              <a:sym typeface="Calibri"/>
            </a:endParaRPr>
          </a:p>
          <a:p>
            <a:pPr>
              <a:buSzPct val="100000"/>
              <a:buFont typeface="Wingdings" panose="05000000000000000000" pitchFamily="2" charset="2"/>
              <a:buChar char="§"/>
            </a:pPr>
            <a:r>
              <a:rPr lang="en-US" sz="2800" dirty="0" smtClean="0">
                <a:solidFill>
                  <a:schemeClr val="dk1"/>
                </a:solidFill>
                <a:ea typeface="Calibri"/>
                <a:cs typeface="Calibri"/>
                <a:sym typeface="Calibri"/>
              </a:rPr>
              <a:t>Channels </a:t>
            </a:r>
            <a:r>
              <a:rPr lang="en-US" sz="2800" dirty="0">
                <a:solidFill>
                  <a:schemeClr val="dk1"/>
                </a:solidFill>
                <a:ea typeface="Calibri"/>
                <a:cs typeface="Calibri"/>
                <a:sym typeface="Calibri"/>
              </a:rPr>
              <a:t>differ by the number of members who participate</a:t>
            </a:r>
            <a:endParaRPr lang="en-US" sz="2800" dirty="0" smtClean="0">
              <a:solidFill>
                <a:schemeClr val="dk1"/>
              </a:solidFill>
              <a:ea typeface="Calibri"/>
              <a:cs typeface="Calibri"/>
              <a:sym typeface="Calibri"/>
            </a:endParaRPr>
          </a:p>
          <a:p>
            <a:pPr>
              <a:buSzPct val="100000"/>
              <a:buFont typeface="Wingdings" panose="05000000000000000000" pitchFamily="2" charset="2"/>
              <a:buChar char="§"/>
            </a:pPr>
            <a:r>
              <a:rPr lang="en-US" sz="2800" dirty="0">
                <a:solidFill>
                  <a:schemeClr val="dk1"/>
                </a:solidFill>
                <a:ea typeface="Calibri"/>
                <a:cs typeface="Calibri"/>
                <a:sym typeface="Calibri"/>
              </a:rPr>
              <a:t>Choice influenced by market size, purchase frequency and intermediary </a:t>
            </a:r>
            <a:r>
              <a:rPr lang="en-US" sz="2800" dirty="0" smtClean="0">
                <a:solidFill>
                  <a:schemeClr val="dk1"/>
                </a:solidFill>
                <a:ea typeface="Calibri"/>
                <a:cs typeface="Calibri"/>
                <a:sym typeface="Calibri"/>
              </a:rPr>
              <a:t>availability</a:t>
            </a:r>
          </a:p>
        </p:txBody>
      </p:sp>
      <p:pic>
        <p:nvPicPr>
          <p:cNvPr id="5" name="Picture 306" descr="A text box details four types of channels of distribution.&#10;&#10;Major Types of Channels of Distribution&#10;Producer - Customer&#10;Producer - Retailer - Customer&#10;Producer - Wholesaler - Retailer - Customer&#10;Producer - Wholesaler - Wholesaler - Retailer - Customer"/>
          <p:cNvPicPr preferRelativeResize="0">
            <a:picLocks noChangeAspect="1"/>
          </p:cNvPicPr>
          <p:nvPr/>
        </p:nvPicPr>
        <p:blipFill rotWithShape="1">
          <a:blip r:embed="rId3">
            <a:alphaModFix/>
          </a:blip>
          <a:srcRect/>
          <a:stretch/>
        </p:blipFill>
        <p:spPr>
          <a:xfrm>
            <a:off x="215153" y="3832412"/>
            <a:ext cx="8794376" cy="2841657"/>
          </a:xfrm>
          <a:prstGeom prst="rect">
            <a:avLst/>
          </a:prstGeom>
          <a:noFill/>
          <a:ln>
            <a:noFill/>
          </a:ln>
        </p:spPr>
      </p:pic>
    </p:spTree>
    <p:extLst>
      <p:ext uri="{BB962C8B-B14F-4D97-AF65-F5344CB8AC3E}">
        <p14:creationId xmlns:p14="http://schemas.microsoft.com/office/powerpoint/2010/main" val="238071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40700"/>
          </a:xfrm>
        </p:spPr>
        <p:txBody>
          <a:bodyPr>
            <a:noAutofit/>
          </a:bodyPr>
          <a:lstStyle/>
          <a:p>
            <a:r>
              <a:rPr lang="en-US" sz="4400" dirty="0" smtClean="0">
                <a:latin typeface="+mj-lt"/>
                <a:sym typeface="Calibri"/>
              </a:rPr>
              <a:t>Different </a:t>
            </a:r>
            <a:r>
              <a:rPr lang="en-US" sz="4400" dirty="0">
                <a:latin typeface="+mj-lt"/>
                <a:sym typeface="Calibri"/>
              </a:rPr>
              <a:t>Types of Channels of </a:t>
            </a:r>
            <a:r>
              <a:rPr lang="en-US" sz="4400" dirty="0" smtClean="0">
                <a:latin typeface="+mj-lt"/>
                <a:sym typeface="Calibri"/>
              </a:rPr>
              <a:t>Distribution</a:t>
            </a:r>
            <a:endParaRPr lang="en-IN" sz="2800" b="0" dirty="0">
              <a:latin typeface="+mj-lt"/>
            </a:endParaRPr>
          </a:p>
        </p:txBody>
      </p:sp>
      <p:sp>
        <p:nvSpPr>
          <p:cNvPr id="3" name="TextBox 2"/>
          <p:cNvSpPr txBox="1"/>
          <p:nvPr/>
        </p:nvSpPr>
        <p:spPr>
          <a:xfrm>
            <a:off x="609600" y="1507692"/>
            <a:ext cx="8001000" cy="523220"/>
          </a:xfrm>
          <a:prstGeom prst="rect">
            <a:avLst/>
          </a:prstGeom>
          <a:noFill/>
        </p:spPr>
        <p:txBody>
          <a:bodyPr wrap="square" rtlCol="0">
            <a:spAutoFit/>
          </a:bodyPr>
          <a:lstStyle/>
          <a:p>
            <a:r>
              <a:rPr lang="en-US" sz="2800" dirty="0">
                <a:latin typeface="+mj-lt"/>
              </a:rPr>
              <a:t>Typical Consumer Channels</a:t>
            </a:r>
            <a:endParaRPr lang="en-IN" sz="2800" dirty="0" err="1" smtClean="0">
              <a:latin typeface="+mj-lt"/>
            </a:endParaRPr>
          </a:p>
        </p:txBody>
      </p:sp>
      <p:pic>
        <p:nvPicPr>
          <p:cNvPr id="5" name="Picture315" descr="A text box details three types of channels of distribution.&#10;&#10;&#10;Typical Consumer Channels&#10;Dunkin Donuts - Consumer&#10;Wonder Bread - Publix Supermarket - Consumer&#10;Wrigley’s Gum - Candy and Tobacco Wholesaler - Mom &amp; Pop’s Country Convenience Store - Consumer&#10;Liz Claiborne Fashions - Clothing Sales Agent - Dillard’s - Consumer&#10;"/>
          <p:cNvPicPr preferRelativeResize="0"/>
          <p:nvPr/>
        </p:nvPicPr>
        <p:blipFill rotWithShape="1">
          <a:blip r:embed="rId3">
            <a:alphaModFix/>
          </a:blip>
          <a:srcRect/>
          <a:stretch/>
        </p:blipFill>
        <p:spPr>
          <a:xfrm>
            <a:off x="302117" y="2212427"/>
            <a:ext cx="8615966" cy="4252708"/>
          </a:xfrm>
          <a:prstGeom prst="rect">
            <a:avLst/>
          </a:prstGeom>
          <a:noFill/>
          <a:ln>
            <a:noFill/>
          </a:ln>
        </p:spPr>
      </p:pic>
    </p:spTree>
    <p:extLst>
      <p:ext uri="{BB962C8B-B14F-4D97-AF65-F5344CB8AC3E}">
        <p14:creationId xmlns:p14="http://schemas.microsoft.com/office/powerpoint/2010/main" val="325473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nchor="t">
            <a:normAutofit fontScale="90000"/>
          </a:bodyPr>
          <a:lstStyle/>
          <a:p>
            <a:r>
              <a:rPr lang="en-US" dirty="0">
                <a:latin typeface="+mj-lt"/>
                <a:sym typeface="Calibri"/>
              </a:rPr>
              <a:t>Dual (Hybrid) </a:t>
            </a:r>
            <a:r>
              <a:rPr lang="en-US" dirty="0" smtClean="0">
                <a:latin typeface="+mj-lt"/>
                <a:sym typeface="Calibri"/>
              </a:rPr>
              <a:t>Distribution </a:t>
            </a:r>
            <a:r>
              <a:rPr lang="en-US" dirty="0">
                <a:latin typeface="+mj-lt"/>
                <a:sym typeface="Calibri"/>
              </a:rPr>
              <a:t>Channels</a:t>
            </a:r>
            <a:endParaRPr lang="en-IN" dirty="0">
              <a:latin typeface="+mj-lt"/>
            </a:endParaRPr>
          </a:p>
        </p:txBody>
      </p:sp>
      <p:sp>
        <p:nvSpPr>
          <p:cNvPr id="3" name="Content Placeholder 2"/>
          <p:cNvSpPr>
            <a:spLocks noGrp="1"/>
          </p:cNvSpPr>
          <p:nvPr>
            <p:ph idx="1"/>
          </p:nvPr>
        </p:nvSpPr>
        <p:spPr>
          <a:xfrm>
            <a:off x="304800" y="1143000"/>
            <a:ext cx="8077200" cy="4419599"/>
          </a:xfrm>
        </p:spPr>
        <p:txBody>
          <a:bodyPr/>
          <a:lstStyle/>
          <a:p>
            <a:pPr marL="255600" indent="-255600">
              <a:buSzPct val="100000"/>
            </a:pPr>
            <a:r>
              <a:rPr lang="en-US" sz="2600" dirty="0">
                <a:solidFill>
                  <a:schemeClr val="dk1"/>
                </a:solidFill>
                <a:ea typeface="Calibri"/>
                <a:cs typeface="Calibri"/>
                <a:sym typeface="Calibri"/>
              </a:rPr>
              <a:t>Channel members may participate in more than one type of channel—a concept known as </a:t>
            </a:r>
            <a:r>
              <a:rPr lang="en-US" sz="2600" b="1" dirty="0">
                <a:solidFill>
                  <a:schemeClr val="dk1"/>
                </a:solidFill>
                <a:ea typeface="Calibri"/>
                <a:cs typeface="Calibri"/>
                <a:sym typeface="Calibri"/>
              </a:rPr>
              <a:t>dual </a:t>
            </a:r>
            <a:r>
              <a:rPr lang="en-US" sz="2600" dirty="0">
                <a:solidFill>
                  <a:schemeClr val="dk1"/>
                </a:solidFill>
                <a:ea typeface="Calibri"/>
                <a:cs typeface="Calibri"/>
                <a:sym typeface="Calibri"/>
              </a:rPr>
              <a:t>or </a:t>
            </a:r>
            <a:r>
              <a:rPr lang="en-US" sz="2600" b="1" dirty="0">
                <a:solidFill>
                  <a:schemeClr val="dk1"/>
                </a:solidFill>
                <a:ea typeface="Calibri"/>
                <a:cs typeface="Calibri"/>
                <a:sym typeface="Calibri"/>
              </a:rPr>
              <a:t>hybrid distribution channels</a:t>
            </a:r>
            <a:endParaRPr lang="en-US" sz="2600" dirty="0" smtClean="0"/>
          </a:p>
          <a:p>
            <a:pPr lvl="1"/>
            <a:r>
              <a:rPr lang="en-US" sz="2400" dirty="0">
                <a:solidFill>
                  <a:schemeClr val="dk1"/>
                </a:solidFill>
                <a:ea typeface="Calibri"/>
                <a:cs typeface="Calibri"/>
                <a:sym typeface="Calibri"/>
              </a:rPr>
              <a:t>Pharmaceutical companies</a:t>
            </a:r>
            <a:endParaRPr lang="en-US" sz="2400" dirty="0" smtClean="0">
              <a:solidFill>
                <a:schemeClr val="dk1"/>
              </a:solidFill>
              <a:ea typeface="Calibri"/>
              <a:cs typeface="Calibri"/>
              <a:sym typeface="Calibri"/>
            </a:endParaRPr>
          </a:p>
          <a:p>
            <a:pPr marL="256032" lvl="1">
              <a:buFont typeface="Arial" panose="020B0604020202020204" pitchFamily="34" charset="0"/>
              <a:buChar char="•"/>
            </a:pPr>
            <a:r>
              <a:rPr lang="en-US" sz="2600" dirty="0">
                <a:solidFill>
                  <a:schemeClr val="dk1"/>
                </a:solidFill>
                <a:ea typeface="Calibri"/>
                <a:cs typeface="Calibri"/>
                <a:sym typeface="Calibri"/>
              </a:rPr>
              <a:t>Some companies combine channels—direct sales, distributors, retail sales, and direct mail—to create a </a:t>
            </a:r>
            <a:r>
              <a:rPr lang="en-US" sz="2600" b="1" dirty="0">
                <a:solidFill>
                  <a:schemeClr val="dk1"/>
                </a:solidFill>
                <a:ea typeface="Calibri"/>
                <a:cs typeface="Calibri"/>
                <a:sym typeface="Calibri"/>
              </a:rPr>
              <a:t>hybrid marketing system</a:t>
            </a:r>
            <a:endParaRPr lang="en-US" sz="2600" dirty="0" smtClean="0">
              <a:solidFill>
                <a:schemeClr val="dk1"/>
              </a:solidFill>
              <a:ea typeface="Calibri"/>
              <a:cs typeface="Calibri"/>
              <a:sym typeface="Calibri"/>
            </a:endParaRPr>
          </a:p>
          <a:p>
            <a:pPr marL="566928" lvl="1" indent="-342900"/>
            <a:r>
              <a:rPr lang="en-US" sz="2400" dirty="0" smtClean="0">
                <a:solidFill>
                  <a:schemeClr val="dk1"/>
                </a:solidFill>
                <a:ea typeface="Calibri"/>
                <a:cs typeface="Calibri"/>
                <a:sym typeface="Calibri"/>
              </a:rPr>
              <a:t>Xerox</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53509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000" dirty="0">
                <a:latin typeface="+mj-lt"/>
                <a:ea typeface="Calibri"/>
                <a:cs typeface="Calibri"/>
                <a:sym typeface="Calibri"/>
              </a:rPr>
              <a:t>Distribution Channels and </a:t>
            </a:r>
            <a:br>
              <a:rPr lang="en-US" sz="4000" dirty="0">
                <a:latin typeface="+mj-lt"/>
                <a:ea typeface="Calibri"/>
                <a:cs typeface="Calibri"/>
                <a:sym typeface="Calibri"/>
              </a:rPr>
            </a:br>
            <a:r>
              <a:rPr lang="en-US" sz="4000" dirty="0">
                <a:latin typeface="+mj-lt"/>
                <a:ea typeface="Calibri"/>
                <a:cs typeface="Calibri"/>
                <a:sym typeface="Calibri"/>
              </a:rPr>
              <a:t>the Marketing Mix</a:t>
            </a:r>
            <a:endParaRPr lang="en-IN" sz="4000" dirty="0">
              <a:latin typeface="+mj-lt"/>
            </a:endParaRPr>
          </a:p>
        </p:txBody>
      </p:sp>
      <p:sp>
        <p:nvSpPr>
          <p:cNvPr id="3" name="Content Placeholder 2"/>
          <p:cNvSpPr>
            <a:spLocks noGrp="1"/>
          </p:cNvSpPr>
          <p:nvPr>
            <p:ph idx="1"/>
          </p:nvPr>
        </p:nvSpPr>
        <p:spPr>
          <a:xfrm>
            <a:off x="304800" y="1676400"/>
            <a:ext cx="4267200" cy="4343399"/>
          </a:xfrm>
        </p:spPr>
        <p:txBody>
          <a:bodyPr>
            <a:normAutofit/>
          </a:bodyPr>
          <a:lstStyle/>
          <a:p>
            <a:pPr marL="228600" lvl="0" indent="-228600">
              <a:buSzPct val="98666"/>
              <a:buFont typeface="Arial"/>
              <a:buChar char="•"/>
            </a:pPr>
            <a:r>
              <a:rPr lang="en-US" sz="2800" dirty="0">
                <a:solidFill>
                  <a:schemeClr val="dk1"/>
                </a:solidFill>
                <a:ea typeface="Calibri"/>
                <a:cs typeface="Calibri"/>
                <a:sym typeface="Calibri"/>
              </a:rPr>
              <a:t>Channel decisions impact other elements of the marketing mix.</a:t>
            </a:r>
          </a:p>
          <a:p>
            <a:pPr marL="228600" lvl="0" indent="-228600">
              <a:buSzPct val="98666"/>
              <a:buFont typeface="Arial"/>
              <a:buChar char="•"/>
            </a:pPr>
            <a:r>
              <a:rPr lang="en-US" sz="2800" dirty="0">
                <a:solidFill>
                  <a:schemeClr val="dk1"/>
                </a:solidFill>
                <a:ea typeface="Calibri"/>
                <a:cs typeface="Calibri"/>
                <a:sym typeface="Calibri"/>
              </a:rPr>
              <a:t>Pricing objectives and strategies will vary based on channel member selection</a:t>
            </a:r>
            <a:r>
              <a:rPr lang="en-US" sz="2800" dirty="0" smtClean="0">
                <a:solidFill>
                  <a:schemeClr val="dk1"/>
                </a:solidFill>
                <a:ea typeface="Calibri"/>
                <a:cs typeface="Calibri"/>
                <a:sym typeface="Calibri"/>
              </a:rPr>
              <a:t>.</a:t>
            </a:r>
          </a:p>
          <a:p>
            <a:pPr marL="228600" lvl="0" indent="-228600">
              <a:buSzPct val="98666"/>
              <a:buFont typeface="Arial"/>
              <a:buChar char="•"/>
            </a:pPr>
            <a:r>
              <a:rPr lang="en-US" sz="2800" dirty="0">
                <a:solidFill>
                  <a:schemeClr val="dk1"/>
                </a:solidFill>
                <a:ea typeface="Calibri"/>
                <a:cs typeface="Calibri"/>
                <a:sym typeface="Calibri"/>
              </a:rPr>
              <a:t>Physical features and complexity of product have channel implications</a:t>
            </a:r>
            <a:r>
              <a:rPr lang="en-US" sz="2800" dirty="0" smtClean="0">
                <a:solidFill>
                  <a:schemeClr val="dk1"/>
                </a:solidFill>
                <a:ea typeface="Calibri"/>
                <a:cs typeface="Calibri"/>
                <a:sym typeface="Calibri"/>
              </a:rPr>
              <a:t>.</a:t>
            </a:r>
            <a:endParaRPr lang="en-US" sz="2800" dirty="0">
              <a:solidFill>
                <a:schemeClr val="dk1"/>
              </a:solidFill>
              <a:ea typeface="Calibri"/>
              <a:cs typeface="Calibri"/>
              <a:sym typeface="Calibri"/>
            </a:endParaRPr>
          </a:p>
        </p:txBody>
      </p:sp>
      <p:pic>
        <p:nvPicPr>
          <p:cNvPr id="5" name="Picture 343" descr="A screenshot from the eBay website shows a display of existing products and offers."/>
          <p:cNvPicPr preferRelativeResize="0"/>
          <p:nvPr/>
        </p:nvPicPr>
        <p:blipFill rotWithShape="1">
          <a:blip r:embed="rId3">
            <a:alphaModFix/>
          </a:blip>
          <a:srcRect/>
          <a:stretch/>
        </p:blipFill>
        <p:spPr>
          <a:xfrm>
            <a:off x="4756202" y="1834056"/>
            <a:ext cx="4261674" cy="3841530"/>
          </a:xfrm>
          <a:prstGeom prst="rect">
            <a:avLst/>
          </a:prstGeom>
          <a:noFill/>
          <a:ln>
            <a:noFill/>
          </a:ln>
        </p:spPr>
      </p:pic>
    </p:spTree>
    <p:extLst>
      <p:ext uri="{BB962C8B-B14F-4D97-AF65-F5344CB8AC3E}">
        <p14:creationId xmlns:p14="http://schemas.microsoft.com/office/powerpoint/2010/main" val="39253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583500"/>
          </a:xfrm>
        </p:spPr>
        <p:txBody>
          <a:bodyPr>
            <a:noAutofit/>
          </a:bodyPr>
          <a:lstStyle/>
          <a:p>
            <a:r>
              <a:rPr lang="en-US" sz="4400" dirty="0">
                <a:latin typeface="+mj-lt"/>
                <a:ea typeface="Calibri"/>
                <a:cs typeface="Calibri"/>
                <a:sym typeface="Calibri"/>
              </a:rPr>
              <a:t>Ethics in the Distribution Channel</a:t>
            </a:r>
            <a:endParaRPr lang="en-IN" sz="4400" dirty="0">
              <a:latin typeface="+mj-lt"/>
            </a:endParaRPr>
          </a:p>
        </p:txBody>
      </p:sp>
      <p:sp>
        <p:nvSpPr>
          <p:cNvPr id="6" name="Content Placeholder 2"/>
          <p:cNvSpPr>
            <a:spLocks noGrp="1"/>
          </p:cNvSpPr>
          <p:nvPr>
            <p:ph idx="1"/>
          </p:nvPr>
        </p:nvSpPr>
        <p:spPr>
          <a:xfrm>
            <a:off x="304800" y="1600200"/>
            <a:ext cx="8077200" cy="4419599"/>
          </a:xfrm>
        </p:spPr>
        <p:txBody>
          <a:bodyPr>
            <a:normAutofit/>
          </a:bodyPr>
          <a:lstStyle/>
          <a:p>
            <a:pPr marL="255600" indent="-255600">
              <a:buSzPct val="100000"/>
            </a:pPr>
            <a:r>
              <a:rPr lang="en-US" sz="2800" dirty="0">
                <a:solidFill>
                  <a:schemeClr val="dk1"/>
                </a:solidFill>
                <a:ea typeface="Calibri"/>
                <a:cs typeface="Calibri"/>
                <a:sym typeface="Calibri"/>
              </a:rPr>
              <a:t>Channel decisions can create ethical dilemmas</a:t>
            </a:r>
            <a:endParaRPr lang="en-US" sz="2800" dirty="0" smtClean="0"/>
          </a:p>
          <a:p>
            <a:pPr lvl="1"/>
            <a:r>
              <a:rPr lang="en-US" sz="2800" b="1" dirty="0">
                <a:solidFill>
                  <a:schemeClr val="dk1"/>
                </a:solidFill>
                <a:ea typeface="Calibri"/>
                <a:cs typeface="Calibri"/>
                <a:sym typeface="Calibri"/>
              </a:rPr>
              <a:t>Slotting allowances </a:t>
            </a:r>
            <a:r>
              <a:rPr lang="en-US" sz="2800" dirty="0">
                <a:solidFill>
                  <a:schemeClr val="dk1"/>
                </a:solidFill>
                <a:ea typeface="Calibri"/>
                <a:cs typeface="Calibri"/>
                <a:sym typeface="Calibri"/>
              </a:rPr>
              <a:t>are fees paid by producers to large retailers for access to premium shelf space</a:t>
            </a:r>
            <a:r>
              <a:rPr lang="en-US" sz="2800" dirty="0" smtClean="0">
                <a:solidFill>
                  <a:schemeClr val="dk1"/>
                </a:solidFill>
                <a:ea typeface="Calibri"/>
                <a:cs typeface="Calibri"/>
                <a:sym typeface="Calibri"/>
              </a:rPr>
              <a:t>.</a:t>
            </a:r>
          </a:p>
          <a:p>
            <a:pPr lvl="1"/>
            <a:r>
              <a:rPr lang="en-US" sz="2800" b="1" dirty="0"/>
              <a:t>Product diversion </a:t>
            </a:r>
            <a:r>
              <a:rPr lang="en-US" sz="2800" dirty="0"/>
              <a:t>is the distribution of a product through one or more channels not authorized for use by the manufacturer of the product</a:t>
            </a:r>
            <a:r>
              <a:rPr lang="en-US" sz="2800" dirty="0" smtClean="0"/>
              <a:t>.</a:t>
            </a:r>
          </a:p>
          <a:p>
            <a:pPr lvl="1"/>
            <a:r>
              <a:rPr lang="en-US" sz="2800" dirty="0">
                <a:solidFill>
                  <a:schemeClr val="dk1"/>
                </a:solidFill>
                <a:ea typeface="Calibri"/>
                <a:cs typeface="Calibri"/>
                <a:sym typeface="Calibri"/>
              </a:rPr>
              <a:t>Selection of large intermediaries like Wal-Mart can have detrimental effects on smaller retailers</a:t>
            </a:r>
            <a:r>
              <a:rPr lang="en-US" sz="2800" dirty="0" smtClean="0">
                <a:solidFill>
                  <a:schemeClr val="dk1"/>
                </a:solidFill>
                <a:ea typeface="Calibri"/>
                <a:cs typeface="Calibri"/>
                <a:sym typeface="Calibri"/>
              </a:rPr>
              <a:t>.</a:t>
            </a:r>
            <a:endParaRPr lang="en-US" sz="2800" dirty="0"/>
          </a:p>
        </p:txBody>
      </p:sp>
    </p:spTree>
    <p:extLst>
      <p:ext uri="{BB962C8B-B14F-4D97-AF65-F5344CB8AC3E}">
        <p14:creationId xmlns:p14="http://schemas.microsoft.com/office/powerpoint/2010/main" val="75424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8666"/>
          </a:xfrm>
        </p:spPr>
        <p:txBody>
          <a:bodyPr>
            <a:normAutofit/>
          </a:bodyPr>
          <a:lstStyle/>
          <a:p>
            <a:r>
              <a:rPr lang="en-US" dirty="0" smtClean="0">
                <a:latin typeface="+mj-lt"/>
                <a:ea typeface="Calibri"/>
                <a:cs typeface="Calibri"/>
                <a:sym typeface="Calibri"/>
              </a:rPr>
              <a:t>Channels of Distribution</a:t>
            </a:r>
            <a:endParaRPr lang="en-IN" dirty="0">
              <a:latin typeface="+mj-lt"/>
            </a:endParaRPr>
          </a:p>
        </p:txBody>
      </p:sp>
      <p:sp>
        <p:nvSpPr>
          <p:cNvPr id="4" name="Content Placeholder 3"/>
          <p:cNvSpPr>
            <a:spLocks noGrp="1"/>
          </p:cNvSpPr>
          <p:nvPr>
            <p:ph idx="1"/>
          </p:nvPr>
        </p:nvSpPr>
        <p:spPr>
          <a:xfrm>
            <a:off x="628649" y="1825625"/>
            <a:ext cx="8115957" cy="4351338"/>
          </a:xfrm>
        </p:spPr>
        <p:txBody>
          <a:bodyPr>
            <a:normAutofit/>
          </a:bodyPr>
          <a:lstStyle/>
          <a:p>
            <a:pPr marL="228600" lvl="0" indent="-228600">
              <a:buFont typeface="Arial"/>
              <a:buChar char="•"/>
            </a:pPr>
            <a:r>
              <a:rPr lang="en-US" dirty="0">
                <a:solidFill>
                  <a:schemeClr val="dk1"/>
                </a:solidFill>
                <a:ea typeface="Calibri"/>
                <a:cs typeface="Calibri"/>
                <a:sym typeface="Calibri"/>
              </a:rPr>
              <a:t>Channels facilitate movement of goods and services from producer to end consumer.</a:t>
            </a:r>
          </a:p>
          <a:p>
            <a:pPr lvl="1">
              <a:buSzPct val="100000"/>
            </a:pPr>
            <a:r>
              <a:rPr lang="en-US" sz="2600" dirty="0">
                <a:solidFill>
                  <a:schemeClr val="dk1"/>
                </a:solidFill>
                <a:ea typeface="Calibri"/>
                <a:cs typeface="Calibri"/>
                <a:sym typeface="Calibri"/>
              </a:rPr>
              <a:t>May be direct or indirect channels</a:t>
            </a:r>
          </a:p>
          <a:p>
            <a:pPr marL="228600" lvl="0" indent="-228600">
              <a:buFont typeface="Arial"/>
              <a:buChar char="•"/>
            </a:pPr>
            <a:r>
              <a:rPr lang="en-US" dirty="0">
                <a:solidFill>
                  <a:schemeClr val="dk1"/>
                </a:solidFill>
                <a:ea typeface="Calibri"/>
                <a:cs typeface="Calibri"/>
                <a:sym typeface="Calibri"/>
              </a:rPr>
              <a:t>Channel intermediaries vary in terms of ownership, functions performed, and whether or not they take title to products</a:t>
            </a:r>
            <a:r>
              <a:rPr lang="en-US" dirty="0" smtClean="0">
                <a:solidFill>
                  <a:schemeClr val="dk1"/>
                </a:solidFill>
                <a:ea typeface="Calibri"/>
                <a:cs typeface="Calibri"/>
                <a:sym typeface="Calibri"/>
              </a:rPr>
              <a:t>.</a:t>
            </a:r>
          </a:p>
          <a:p>
            <a:pPr marL="228600" lvl="0" indent="-228600">
              <a:buFont typeface="Arial"/>
              <a:buChar char="•"/>
            </a:pPr>
            <a:endParaRPr lang="en-US" dirty="0">
              <a:solidFill>
                <a:schemeClr val="dk1"/>
              </a:solidFill>
              <a:ea typeface="Calibri"/>
              <a:cs typeface="Calibri"/>
              <a:sym typeface="Calibri"/>
            </a:endParaRPr>
          </a:p>
          <a:p>
            <a:pPr marL="0" indent="0">
              <a:buNone/>
            </a:pPr>
            <a:r>
              <a:rPr lang="en-US" b="1" i="1" dirty="0">
                <a:solidFill>
                  <a:schemeClr val="bg1">
                    <a:lumMod val="50000"/>
                  </a:schemeClr>
                </a:solidFill>
                <a:ea typeface="Calibri"/>
                <a:cs typeface="Calibri"/>
                <a:sym typeface="Calibri"/>
              </a:rPr>
              <a:t>What do you think about the practice of slotting fees? Is this practice unethical? Unfair</a:t>
            </a:r>
            <a:r>
              <a:rPr lang="en-US" sz="3200" b="1" i="1" dirty="0">
                <a:solidFill>
                  <a:schemeClr val="bg1">
                    <a:lumMod val="50000"/>
                  </a:schemeClr>
                </a:solidFill>
                <a:ea typeface="Calibri"/>
                <a:cs typeface="Calibri"/>
                <a:sym typeface="Calibri"/>
              </a:rPr>
              <a:t>?</a:t>
            </a:r>
            <a:endParaRPr lang="en-US" sz="3200" i="1" dirty="0">
              <a:solidFill>
                <a:schemeClr val="bg1">
                  <a:lumMod val="50000"/>
                </a:schemeClr>
              </a:solidFill>
            </a:endParaRPr>
          </a:p>
        </p:txBody>
      </p:sp>
    </p:spTree>
    <p:extLst>
      <p:ext uri="{BB962C8B-B14F-4D97-AF65-F5344CB8AC3E}">
        <p14:creationId xmlns:p14="http://schemas.microsoft.com/office/powerpoint/2010/main" val="271604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699028"/>
          </a:xfrm>
        </p:spPr>
        <p:txBody>
          <a:bodyPr>
            <a:normAutofit/>
          </a:bodyPr>
          <a:lstStyle/>
          <a:p>
            <a:r>
              <a:rPr lang="en-US" sz="4400" dirty="0" smtClean="0">
                <a:latin typeface="+mj-lt"/>
                <a:ea typeface="Calibri"/>
                <a:cs typeface="Calibri"/>
                <a:sym typeface="Calibri"/>
              </a:rPr>
              <a:t>Steps </a:t>
            </a:r>
            <a:r>
              <a:rPr lang="en-US" sz="4400" dirty="0">
                <a:latin typeface="+mj-lt"/>
                <a:ea typeface="Calibri"/>
                <a:cs typeface="Calibri"/>
                <a:sym typeface="Calibri"/>
              </a:rPr>
              <a:t>in Distribution Planning</a:t>
            </a:r>
            <a:endParaRPr lang="en-IN" sz="4400" dirty="0">
              <a:latin typeface="+mj-lt"/>
            </a:endParaRPr>
          </a:p>
        </p:txBody>
      </p:sp>
      <p:pic>
        <p:nvPicPr>
          <p:cNvPr id="5" name="Picture 371" descr="Flow chart shows distribution planning sequence:&#10;Step 1: Develop distribution objectives&#10;Step 2: Evaluate internal and external environmental influences&#10;&#10;Step 3: Choose a distribution strategy&#10;Number of channel levels&#10;Conventional, vertical, or horizontal marketing system&#10;Intensive, exclusive, or selective distribution&#10;Step 4: Develop Distribution Tactics&#10;Select channel partners&#10;Manage the channel&#10;Develop logistics strategies: Order processing, Warehousing, Materials handling, Transportation, Inventory control"/>
          <p:cNvPicPr preferRelativeResize="0"/>
          <p:nvPr/>
        </p:nvPicPr>
        <p:blipFill rotWithShape="1">
          <a:blip r:embed="rId3">
            <a:alphaModFix/>
          </a:blip>
          <a:srcRect/>
          <a:stretch/>
        </p:blipFill>
        <p:spPr>
          <a:xfrm>
            <a:off x="2443655" y="914400"/>
            <a:ext cx="4256690" cy="5943600"/>
          </a:xfrm>
          <a:prstGeom prst="rect">
            <a:avLst/>
          </a:prstGeom>
          <a:noFill/>
          <a:ln>
            <a:noFill/>
          </a:ln>
        </p:spPr>
      </p:pic>
    </p:spTree>
    <p:extLst>
      <p:ext uri="{BB962C8B-B14F-4D97-AF65-F5344CB8AC3E}">
        <p14:creationId xmlns:p14="http://schemas.microsoft.com/office/powerpoint/2010/main" val="114379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03828"/>
          </a:xfrm>
        </p:spPr>
        <p:txBody>
          <a:bodyPr>
            <a:normAutofit/>
          </a:bodyPr>
          <a:lstStyle/>
          <a:p>
            <a:r>
              <a:rPr lang="en-US" sz="4000" dirty="0">
                <a:latin typeface="+mj-lt"/>
                <a:ea typeface="Calibri"/>
                <a:cs typeface="Calibri"/>
                <a:sym typeface="Calibri"/>
              </a:rPr>
              <a:t>Step 1: </a:t>
            </a:r>
            <a:r>
              <a:rPr lang="en-US" sz="4000" dirty="0" smtClean="0">
                <a:latin typeface="+mj-lt"/>
                <a:ea typeface="Calibri"/>
                <a:cs typeface="Calibri"/>
                <a:sym typeface="Calibri"/>
              </a:rPr>
              <a:t>Develop Distribution </a:t>
            </a:r>
            <a:r>
              <a:rPr lang="en-US" sz="4000" dirty="0">
                <a:latin typeface="+mj-lt"/>
                <a:ea typeface="Calibri"/>
                <a:cs typeface="Calibri"/>
                <a:sym typeface="Calibri"/>
              </a:rPr>
              <a:t>Objectives</a:t>
            </a:r>
            <a:endParaRPr lang="en-IN" sz="4000" dirty="0">
              <a:latin typeface="+mj-lt"/>
            </a:endParaRPr>
          </a:p>
        </p:txBody>
      </p:sp>
      <p:sp>
        <p:nvSpPr>
          <p:cNvPr id="3" name="Content Placeholder 2"/>
          <p:cNvSpPr>
            <a:spLocks noGrp="1"/>
          </p:cNvSpPr>
          <p:nvPr>
            <p:ph idx="1"/>
          </p:nvPr>
        </p:nvSpPr>
        <p:spPr>
          <a:xfrm>
            <a:off x="457200" y="1600200"/>
            <a:ext cx="8305800" cy="3047999"/>
          </a:xfrm>
        </p:spPr>
        <p:txBody>
          <a:bodyPr>
            <a:normAutofit/>
          </a:bodyPr>
          <a:lstStyle/>
          <a:p>
            <a:pPr marL="255600" indent="-255600" fontAlgn="auto">
              <a:spcAft>
                <a:spcPts val="0"/>
              </a:spcAft>
              <a:buSzPct val="100000"/>
            </a:pPr>
            <a:r>
              <a:rPr lang="en-US" sz="2800" dirty="0">
                <a:solidFill>
                  <a:schemeClr val="dk1"/>
                </a:solidFill>
                <a:ea typeface="Calibri"/>
                <a:cs typeface="Calibri"/>
                <a:sym typeface="Calibri"/>
              </a:rPr>
              <a:t>Objectives must support overall marketing goals.</a:t>
            </a:r>
            <a:endParaRPr lang="en-US" sz="2800" dirty="0" smtClean="0"/>
          </a:p>
          <a:p>
            <a:pPr marL="793941" lvl="1" indent="-342900">
              <a:buSzPct val="100000"/>
            </a:pPr>
            <a:r>
              <a:rPr lang="en-US" sz="2800" dirty="0">
                <a:solidFill>
                  <a:schemeClr val="dk1"/>
                </a:solidFill>
                <a:ea typeface="Calibri"/>
                <a:cs typeface="Calibri"/>
                <a:sym typeface="Calibri"/>
              </a:rPr>
              <a:t>How does distribution work with the other marketing mix elements to increase sales, profits, or market share</a:t>
            </a:r>
            <a:r>
              <a:rPr lang="en-US" sz="2800" dirty="0" smtClean="0">
                <a:solidFill>
                  <a:schemeClr val="dk1"/>
                </a:solidFill>
                <a:ea typeface="Calibri"/>
                <a:cs typeface="Calibri"/>
                <a:sym typeface="Calibri"/>
              </a:rPr>
              <a:t>?</a:t>
            </a:r>
          </a:p>
          <a:p>
            <a:pPr marL="793941" lvl="1" indent="-342900">
              <a:buSzPct val="100000"/>
            </a:pPr>
            <a:r>
              <a:rPr lang="en-US" sz="2800" dirty="0">
                <a:solidFill>
                  <a:schemeClr val="dk1"/>
                </a:solidFill>
                <a:ea typeface="Calibri"/>
                <a:cs typeface="Calibri"/>
                <a:sym typeface="Calibri"/>
              </a:rPr>
              <a:t>Specific objectives may depend on nature of the product (e.g., if product is heavy, a key goal may be to minimize shipping costs</a:t>
            </a:r>
            <a:r>
              <a:rPr lang="en-US" sz="2800" dirty="0" smtClean="0">
                <a:solidFill>
                  <a:schemeClr val="dk1"/>
                </a:solidFill>
                <a:ea typeface="Calibri"/>
                <a:cs typeface="Calibri"/>
                <a:sym typeface="Calibri"/>
              </a:rPr>
              <a:t>).</a:t>
            </a:r>
            <a:endParaRPr lang="en-US" sz="2800" dirty="0"/>
          </a:p>
        </p:txBody>
      </p:sp>
    </p:spTree>
    <p:extLst>
      <p:ext uri="{BB962C8B-B14F-4D97-AF65-F5344CB8AC3E}">
        <p14:creationId xmlns:p14="http://schemas.microsoft.com/office/powerpoint/2010/main" val="164288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382000" cy="1040700"/>
          </a:xfrm>
        </p:spPr>
        <p:txBody>
          <a:bodyPr>
            <a:noAutofit/>
          </a:bodyPr>
          <a:lstStyle/>
          <a:p>
            <a:r>
              <a:rPr lang="en-US" sz="4000" dirty="0">
                <a:latin typeface="+mj-lt"/>
                <a:ea typeface="Calibri"/>
                <a:cs typeface="Calibri"/>
                <a:sym typeface="Calibri"/>
              </a:rPr>
              <a:t>Step 2: Evaluate Internal and External Environmental Influences</a:t>
            </a:r>
            <a:endParaRPr lang="en-IN" sz="4000" dirty="0">
              <a:latin typeface="+mj-lt"/>
            </a:endParaRPr>
          </a:p>
        </p:txBody>
      </p:sp>
      <p:sp>
        <p:nvSpPr>
          <p:cNvPr id="3" name="Content Placeholder 2"/>
          <p:cNvSpPr>
            <a:spLocks noGrp="1"/>
          </p:cNvSpPr>
          <p:nvPr>
            <p:ph idx="1"/>
          </p:nvPr>
        </p:nvSpPr>
        <p:spPr>
          <a:xfrm>
            <a:off x="457200" y="1600200"/>
            <a:ext cx="3962400" cy="4114800"/>
          </a:xfrm>
        </p:spPr>
        <p:txBody>
          <a:bodyPr>
            <a:normAutofit/>
          </a:bodyPr>
          <a:lstStyle/>
          <a:p>
            <a:pPr marL="228600" lvl="0" indent="-228600">
              <a:buSzPct val="100000"/>
              <a:buFont typeface="Arial"/>
              <a:buChar char="•"/>
            </a:pPr>
            <a:r>
              <a:rPr lang="en-US" sz="2800" dirty="0">
                <a:solidFill>
                  <a:schemeClr val="dk1"/>
                </a:solidFill>
                <a:ea typeface="Calibri"/>
                <a:cs typeface="Calibri"/>
                <a:sym typeface="Calibri"/>
              </a:rPr>
              <a:t>What are relevant internal and external environmental influences?</a:t>
            </a:r>
          </a:p>
          <a:p>
            <a:pPr marL="228600" lvl="0" indent="-228600">
              <a:buSzPct val="100000"/>
              <a:buFont typeface="Arial"/>
              <a:buChar char="•"/>
            </a:pPr>
            <a:r>
              <a:rPr lang="en-US" sz="2800" dirty="0">
                <a:solidFill>
                  <a:schemeClr val="dk1"/>
                </a:solidFill>
                <a:ea typeface="Calibri"/>
                <a:cs typeface="Calibri"/>
                <a:sym typeface="Calibri"/>
              </a:rPr>
              <a:t>How can these factors be used or minimized in developing the best channel structure?</a:t>
            </a:r>
            <a:endParaRPr lang="en-US" sz="2800" dirty="0" smtClean="0">
              <a:solidFill>
                <a:schemeClr val="dk1"/>
              </a:solidFill>
              <a:ea typeface="Calibri"/>
              <a:cs typeface="Calibri"/>
              <a:sym typeface="Calibri"/>
            </a:endParaRPr>
          </a:p>
        </p:txBody>
      </p:sp>
      <p:pic>
        <p:nvPicPr>
          <p:cNvPr id="4" name="Picture 390" descr="Harley-Davidson motorcycles are displayed in a showroom."/>
          <p:cNvPicPr preferRelativeResize="0"/>
          <p:nvPr/>
        </p:nvPicPr>
        <p:blipFill rotWithShape="1">
          <a:blip r:embed="rId3">
            <a:alphaModFix/>
          </a:blip>
          <a:srcRect r="5079"/>
          <a:stretch/>
        </p:blipFill>
        <p:spPr>
          <a:xfrm>
            <a:off x="4340772" y="1600199"/>
            <a:ext cx="4647149" cy="3381703"/>
          </a:xfrm>
          <a:prstGeom prst="rect">
            <a:avLst/>
          </a:prstGeom>
          <a:noFill/>
          <a:ln>
            <a:noFill/>
          </a:ln>
        </p:spPr>
      </p:pic>
    </p:spTree>
    <p:extLst>
      <p:ext uri="{BB962C8B-B14F-4D97-AF65-F5344CB8AC3E}">
        <p14:creationId xmlns:p14="http://schemas.microsoft.com/office/powerpoint/2010/main" val="183247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6"/>
            <a:ext cx="8210550" cy="1325563"/>
          </a:xfrm>
        </p:spPr>
        <p:txBody>
          <a:bodyPr>
            <a:normAutofit/>
          </a:bodyPr>
          <a:lstStyle/>
          <a:p>
            <a:r>
              <a:rPr lang="en-US" dirty="0">
                <a:latin typeface="+mj-lt"/>
                <a:ea typeface="Calibri"/>
                <a:cs typeface="Calibri"/>
                <a:sym typeface="Calibri"/>
              </a:rPr>
              <a:t>Step 3: Choose </a:t>
            </a:r>
            <a:r>
              <a:rPr lang="en-US" dirty="0" smtClean="0">
                <a:latin typeface="+mj-lt"/>
                <a:ea typeface="Calibri"/>
                <a:cs typeface="Calibri"/>
                <a:sym typeface="Calibri"/>
              </a:rPr>
              <a:t>a Distribution </a:t>
            </a:r>
            <a:r>
              <a:rPr lang="en-US" dirty="0">
                <a:latin typeface="+mj-lt"/>
                <a:ea typeface="Calibri"/>
                <a:cs typeface="Calibri"/>
                <a:sym typeface="Calibri"/>
              </a:rPr>
              <a:t>Strategy</a:t>
            </a:r>
            <a:endParaRPr lang="en-IN" dirty="0">
              <a:latin typeface="+mj-lt"/>
            </a:endParaRPr>
          </a:p>
        </p:txBody>
      </p:sp>
      <p:sp>
        <p:nvSpPr>
          <p:cNvPr id="3" name="Content Placeholder 2"/>
          <p:cNvSpPr>
            <a:spLocks noGrp="1"/>
          </p:cNvSpPr>
          <p:nvPr>
            <p:ph idx="1"/>
          </p:nvPr>
        </p:nvSpPr>
        <p:spPr>
          <a:xfrm>
            <a:off x="457200" y="1951037"/>
            <a:ext cx="8229600" cy="4525963"/>
          </a:xfrm>
        </p:spPr>
        <p:txBody>
          <a:bodyPr>
            <a:normAutofit/>
          </a:bodyPr>
          <a:lstStyle/>
          <a:p>
            <a:pPr marL="228600" lvl="0" indent="-228600">
              <a:lnSpc>
                <a:spcPct val="90000"/>
              </a:lnSpc>
              <a:buFont typeface="Arial"/>
              <a:buChar char="•"/>
            </a:pPr>
            <a:r>
              <a:rPr lang="en-US" dirty="0">
                <a:solidFill>
                  <a:schemeClr val="dk1"/>
                </a:solidFill>
                <a:ea typeface="Calibri"/>
                <a:cs typeface="Calibri"/>
                <a:sym typeface="Calibri"/>
              </a:rPr>
              <a:t>Choice of distribution strategy involves several decisions:</a:t>
            </a:r>
          </a:p>
          <a:p>
            <a:pPr marL="914400" lvl="1" indent="-457200">
              <a:lnSpc>
                <a:spcPct val="90000"/>
              </a:lnSpc>
              <a:spcBef>
                <a:spcPts val="500"/>
              </a:spcBef>
              <a:buSzPct val="100000"/>
            </a:pPr>
            <a:r>
              <a:rPr lang="en-US" sz="2600" dirty="0">
                <a:solidFill>
                  <a:schemeClr val="dk1"/>
                </a:solidFill>
                <a:ea typeface="Calibri"/>
                <a:cs typeface="Calibri"/>
                <a:sym typeface="Calibri"/>
              </a:rPr>
              <a:t>Number of levels</a:t>
            </a:r>
          </a:p>
          <a:p>
            <a:pPr marL="914400" lvl="1" indent="-457200">
              <a:lnSpc>
                <a:spcPct val="90000"/>
              </a:lnSpc>
              <a:spcBef>
                <a:spcPts val="500"/>
              </a:spcBef>
              <a:buSzPct val="100000"/>
            </a:pPr>
            <a:r>
              <a:rPr lang="en-US" sz="2600" dirty="0">
                <a:solidFill>
                  <a:schemeClr val="dk1"/>
                </a:solidFill>
                <a:ea typeface="Calibri"/>
                <a:cs typeface="Calibri"/>
                <a:sym typeface="Calibri"/>
              </a:rPr>
              <a:t>Conventional system vs. highly integrated system</a:t>
            </a:r>
          </a:p>
          <a:p>
            <a:pPr marL="914400" lvl="1" indent="-457200">
              <a:lnSpc>
                <a:spcPct val="90000"/>
              </a:lnSpc>
              <a:spcBef>
                <a:spcPts val="500"/>
              </a:spcBef>
              <a:buSzPct val="100000"/>
            </a:pPr>
            <a:r>
              <a:rPr lang="en-US" sz="2600" dirty="0">
                <a:solidFill>
                  <a:schemeClr val="dk1"/>
                </a:solidFill>
                <a:ea typeface="Calibri"/>
                <a:cs typeface="Calibri"/>
                <a:sym typeface="Calibri"/>
              </a:rPr>
              <a:t>Distribution intensity</a:t>
            </a:r>
            <a:endParaRPr lang="en-US" sz="2600" dirty="0"/>
          </a:p>
        </p:txBody>
      </p:sp>
    </p:spTree>
    <p:extLst>
      <p:ext uri="{BB962C8B-B14F-4D97-AF65-F5344CB8AC3E}">
        <p14:creationId xmlns:p14="http://schemas.microsoft.com/office/powerpoint/2010/main" val="249212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noAutofit/>
          </a:bodyPr>
          <a:lstStyle/>
          <a:p>
            <a:r>
              <a:rPr lang="en-US" sz="4400" dirty="0">
                <a:latin typeface="+mj-lt"/>
                <a:sym typeface="Calibri"/>
              </a:rPr>
              <a:t>Types of Distribution Channels and Wholesale Intermediaries</a:t>
            </a:r>
            <a:endParaRPr lang="en-IN" sz="4400" dirty="0">
              <a:latin typeface="+mj-lt"/>
            </a:endParaRPr>
          </a:p>
        </p:txBody>
      </p:sp>
      <p:sp>
        <p:nvSpPr>
          <p:cNvPr id="3" name="Content Placeholder 2"/>
          <p:cNvSpPr>
            <a:spLocks noGrp="1"/>
          </p:cNvSpPr>
          <p:nvPr>
            <p:ph idx="1"/>
          </p:nvPr>
        </p:nvSpPr>
        <p:spPr>
          <a:xfrm>
            <a:off x="457200" y="1676400"/>
            <a:ext cx="8305800" cy="3581400"/>
          </a:xfrm>
        </p:spPr>
        <p:txBody>
          <a:bodyPr>
            <a:normAutofit/>
          </a:bodyPr>
          <a:lstStyle/>
          <a:p>
            <a:pPr marL="255600" indent="-255600">
              <a:buSzPct val="100000"/>
            </a:pPr>
            <a:r>
              <a:rPr lang="en-US" sz="2800" b="1" dirty="0">
                <a:solidFill>
                  <a:schemeClr val="dk1"/>
                </a:solidFill>
                <a:ea typeface="Calibri"/>
                <a:cs typeface="Calibri"/>
                <a:sym typeface="Calibri"/>
              </a:rPr>
              <a:t>Physical distribution </a:t>
            </a:r>
            <a:r>
              <a:rPr lang="en-US" sz="2800" dirty="0">
                <a:solidFill>
                  <a:schemeClr val="dk1"/>
                </a:solidFill>
                <a:ea typeface="Calibri"/>
                <a:cs typeface="Calibri"/>
                <a:sym typeface="Calibri"/>
              </a:rPr>
              <a:t>refers to activities that move finished goods from manufacturers to final customers.</a:t>
            </a:r>
            <a:endParaRPr lang="en-US" sz="2800" dirty="0"/>
          </a:p>
          <a:p>
            <a:pPr marL="255600" indent="-255600">
              <a:buSzPct val="100000"/>
            </a:pPr>
            <a:r>
              <a:rPr lang="en-US" sz="2800" dirty="0">
                <a:solidFill>
                  <a:schemeClr val="dk1"/>
                </a:solidFill>
                <a:ea typeface="Calibri"/>
                <a:cs typeface="Calibri"/>
                <a:sym typeface="Calibri"/>
              </a:rPr>
              <a:t>A </a:t>
            </a:r>
            <a:r>
              <a:rPr lang="en-US" sz="2800" b="1" dirty="0">
                <a:solidFill>
                  <a:schemeClr val="dk1"/>
                </a:solidFill>
                <a:ea typeface="Calibri"/>
                <a:cs typeface="Calibri"/>
                <a:sym typeface="Calibri"/>
              </a:rPr>
              <a:t>channel of distribution </a:t>
            </a:r>
            <a:r>
              <a:rPr lang="en-US" sz="2800" dirty="0">
                <a:solidFill>
                  <a:schemeClr val="dk1"/>
                </a:solidFill>
                <a:ea typeface="Calibri"/>
                <a:cs typeface="Calibri"/>
                <a:sym typeface="Calibri"/>
              </a:rPr>
              <a:t>is a series of firms or individuals that facilitates the movement of a product to a final consumer.</a:t>
            </a:r>
            <a:endParaRPr lang="en-US" sz="2800" dirty="0" smtClean="0"/>
          </a:p>
          <a:p>
            <a:pPr marL="741600" indent="-284400">
              <a:spcBef>
                <a:spcPts val="600"/>
              </a:spcBef>
              <a:buSzPct val="100000"/>
              <a:buFont typeface="Wingdings" panose="05000000000000000000" pitchFamily="2" charset="2"/>
              <a:buChar char="§"/>
            </a:pPr>
            <a:r>
              <a:rPr lang="en-US" sz="2800" dirty="0">
                <a:solidFill>
                  <a:schemeClr val="dk1"/>
                </a:solidFill>
                <a:ea typeface="Calibri"/>
                <a:cs typeface="Calibri"/>
                <a:sym typeface="Calibri"/>
              </a:rPr>
              <a:t> Direct </a:t>
            </a:r>
            <a:r>
              <a:rPr lang="en-US" sz="2800" dirty="0" smtClean="0">
                <a:solidFill>
                  <a:schemeClr val="dk1"/>
                </a:solidFill>
                <a:ea typeface="Calibri"/>
                <a:cs typeface="Calibri"/>
                <a:sym typeface="Calibri"/>
              </a:rPr>
              <a:t>channels</a:t>
            </a:r>
          </a:p>
          <a:p>
            <a:pPr marL="741600" indent="-284400">
              <a:spcBef>
                <a:spcPts val="600"/>
              </a:spcBef>
              <a:buSzPct val="100000"/>
              <a:buFont typeface="Wingdings" panose="05000000000000000000" pitchFamily="2" charset="2"/>
              <a:buChar char="§"/>
            </a:pPr>
            <a:r>
              <a:rPr lang="en-US" sz="2800" dirty="0">
                <a:solidFill>
                  <a:schemeClr val="dk1"/>
                </a:solidFill>
                <a:ea typeface="Calibri"/>
                <a:cs typeface="Calibri"/>
                <a:sym typeface="Calibri"/>
              </a:rPr>
              <a:t> Indirect </a:t>
            </a:r>
            <a:r>
              <a:rPr lang="en-US" sz="2800" dirty="0" smtClean="0">
                <a:solidFill>
                  <a:schemeClr val="dk1"/>
                </a:solidFill>
                <a:ea typeface="Calibri"/>
                <a:cs typeface="Calibri"/>
                <a:sym typeface="Calibri"/>
              </a:rPr>
              <a:t>channels</a:t>
            </a:r>
            <a:endParaRPr lang="en-US" sz="2800" b="1" dirty="0" smtClean="0">
              <a:solidFill>
                <a:schemeClr val="dk1"/>
              </a:solidFill>
              <a:ea typeface="Calibri"/>
              <a:cs typeface="Calibri"/>
              <a:sym typeface="Calibri"/>
            </a:endParaRPr>
          </a:p>
        </p:txBody>
      </p:sp>
    </p:spTree>
    <p:extLst>
      <p:ext uri="{BB962C8B-B14F-4D97-AF65-F5344CB8AC3E}">
        <p14:creationId xmlns:p14="http://schemas.microsoft.com/office/powerpoint/2010/main" val="325625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noAutofit/>
          </a:bodyPr>
          <a:lstStyle/>
          <a:p>
            <a:r>
              <a:rPr lang="en-US" sz="4400" dirty="0">
                <a:latin typeface="+mj-lt"/>
                <a:ea typeface="Calibri"/>
                <a:cs typeface="Calibri"/>
                <a:sym typeface="Calibri"/>
              </a:rPr>
              <a:t>Intensive, Exclusive, or Selective Distribution</a:t>
            </a:r>
            <a:endParaRPr lang="en-IN" sz="2800" dirty="0">
              <a:latin typeface="+mj-lt"/>
            </a:endParaRPr>
          </a:p>
        </p:txBody>
      </p:sp>
      <p:sp>
        <p:nvSpPr>
          <p:cNvPr id="5" name="Content Placeholder 2"/>
          <p:cNvSpPr>
            <a:spLocks noGrp="1"/>
          </p:cNvSpPr>
          <p:nvPr>
            <p:ph idx="1"/>
          </p:nvPr>
        </p:nvSpPr>
        <p:spPr>
          <a:xfrm>
            <a:off x="457200" y="1962808"/>
            <a:ext cx="7772400" cy="3733799"/>
          </a:xfrm>
        </p:spPr>
        <p:txBody>
          <a:bodyPr>
            <a:noAutofit/>
          </a:bodyPr>
          <a:lstStyle/>
          <a:p>
            <a:pPr marL="228600" lvl="0" indent="-228600">
              <a:buSzPct val="100000"/>
              <a:buFont typeface="Arial"/>
              <a:buChar char="•"/>
            </a:pPr>
            <a:r>
              <a:rPr lang="en-US" sz="2800" dirty="0">
                <a:solidFill>
                  <a:schemeClr val="dk1"/>
                </a:solidFill>
                <a:ea typeface="Calibri"/>
                <a:cs typeface="Calibri"/>
                <a:sym typeface="Calibri"/>
              </a:rPr>
              <a:t>How many wholesalers and retailers should carry the product within a given market?</a:t>
            </a:r>
            <a:endParaRPr lang="en-US" sz="2800" b="1" dirty="0">
              <a:solidFill>
                <a:schemeClr val="dk1"/>
              </a:solidFill>
              <a:ea typeface="Calibri"/>
              <a:cs typeface="Calibri"/>
              <a:sym typeface="Calibri"/>
            </a:endParaRPr>
          </a:p>
          <a:p>
            <a:pPr marL="800100" lvl="1" indent="-342900">
              <a:buSzPct val="100000"/>
            </a:pPr>
            <a:r>
              <a:rPr lang="en-US" sz="2800" b="1" dirty="0">
                <a:solidFill>
                  <a:schemeClr val="dk1"/>
                </a:solidFill>
                <a:ea typeface="Calibri"/>
                <a:cs typeface="Calibri"/>
                <a:sym typeface="Calibri"/>
              </a:rPr>
              <a:t>Intensive distribution: </a:t>
            </a:r>
            <a:r>
              <a:rPr lang="en-US" sz="2800" dirty="0">
                <a:solidFill>
                  <a:schemeClr val="dk1"/>
                </a:solidFill>
                <a:ea typeface="Calibri"/>
                <a:cs typeface="Calibri"/>
                <a:sym typeface="Calibri"/>
              </a:rPr>
              <a:t>Maximize coverage by selling through as many outlets as possible</a:t>
            </a:r>
            <a:r>
              <a:rPr lang="en-US" sz="2800" dirty="0" smtClean="0">
                <a:solidFill>
                  <a:schemeClr val="dk1"/>
                </a:solidFill>
                <a:ea typeface="Calibri"/>
                <a:cs typeface="Calibri"/>
                <a:sym typeface="Calibri"/>
              </a:rPr>
              <a:t>.</a:t>
            </a:r>
          </a:p>
          <a:p>
            <a:pPr marL="800100" lvl="1" indent="-342900">
              <a:buSzPct val="100000"/>
            </a:pPr>
            <a:r>
              <a:rPr lang="en-US" sz="2800" b="1" dirty="0">
                <a:solidFill>
                  <a:schemeClr val="dk1"/>
                </a:solidFill>
                <a:ea typeface="Calibri"/>
                <a:cs typeface="Calibri"/>
                <a:sym typeface="Calibri"/>
              </a:rPr>
              <a:t>Exclusive distribution: </a:t>
            </a:r>
            <a:r>
              <a:rPr lang="en-US" sz="2800" dirty="0">
                <a:solidFill>
                  <a:schemeClr val="dk1"/>
                </a:solidFill>
                <a:ea typeface="Calibri"/>
                <a:cs typeface="Calibri"/>
                <a:sym typeface="Calibri"/>
              </a:rPr>
              <a:t>Limit distribution to a single outlet in a particular region</a:t>
            </a:r>
            <a:r>
              <a:rPr lang="en-US" sz="2800" dirty="0" smtClean="0">
                <a:solidFill>
                  <a:srgbClr val="0070C0"/>
                </a:solidFill>
                <a:ea typeface="Calibri"/>
                <a:cs typeface="Calibri"/>
                <a:sym typeface="Calibri"/>
              </a:rPr>
              <a:t>.</a:t>
            </a:r>
          </a:p>
          <a:p>
            <a:pPr marL="800100" lvl="1" indent="-342900">
              <a:buSzPct val="100000"/>
            </a:pPr>
            <a:r>
              <a:rPr lang="en-US" sz="2800" b="1" dirty="0">
                <a:solidFill>
                  <a:schemeClr val="dk1"/>
                </a:solidFill>
                <a:ea typeface="Calibri"/>
                <a:cs typeface="Calibri"/>
                <a:sym typeface="Calibri"/>
              </a:rPr>
              <a:t>Selective distribution: </a:t>
            </a:r>
            <a:r>
              <a:rPr lang="en-US" sz="2800" dirty="0">
                <a:solidFill>
                  <a:schemeClr val="dk1"/>
                </a:solidFill>
                <a:ea typeface="Calibri"/>
                <a:cs typeface="Calibri"/>
                <a:sym typeface="Calibri"/>
              </a:rPr>
              <a:t>Seeks to strike a balance between intensive and exclusive distribution</a:t>
            </a:r>
            <a:r>
              <a:rPr lang="en-US" sz="2800" dirty="0" smtClean="0">
                <a:solidFill>
                  <a:srgbClr val="0070C0"/>
                </a:solidFill>
                <a:ea typeface="Calibri"/>
                <a:cs typeface="Calibri"/>
                <a:sym typeface="Calibri"/>
              </a:rPr>
              <a:t>.</a:t>
            </a:r>
            <a:endParaRPr lang="en-US" sz="2800" dirty="0">
              <a:solidFill>
                <a:schemeClr val="dk1"/>
              </a:solidFill>
              <a:ea typeface="Calibri"/>
              <a:cs typeface="Calibri"/>
              <a:sym typeface="Calibri"/>
            </a:endParaRPr>
          </a:p>
        </p:txBody>
      </p:sp>
    </p:spTree>
    <p:extLst>
      <p:ext uri="{BB962C8B-B14F-4D97-AF65-F5344CB8AC3E}">
        <p14:creationId xmlns:p14="http://schemas.microsoft.com/office/powerpoint/2010/main" val="125633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ea typeface="Calibri"/>
                <a:cs typeface="Calibri"/>
                <a:sym typeface="Calibri"/>
              </a:rPr>
              <a:t>Step 4: Develop </a:t>
            </a:r>
            <a:r>
              <a:rPr lang="en-US" dirty="0" smtClean="0">
                <a:latin typeface="+mj-lt"/>
                <a:ea typeface="Calibri"/>
                <a:cs typeface="Calibri"/>
                <a:sym typeface="Calibri"/>
              </a:rPr>
              <a:t>Distribution </a:t>
            </a:r>
            <a:r>
              <a:rPr lang="en-US" dirty="0">
                <a:latin typeface="+mj-lt"/>
                <a:ea typeface="Calibri"/>
                <a:cs typeface="Calibri"/>
                <a:sym typeface="Calibri"/>
              </a:rPr>
              <a:t>Tactics</a:t>
            </a:r>
            <a:endParaRPr lang="en-IN" dirty="0">
              <a:latin typeface="+mj-lt"/>
            </a:endParaRPr>
          </a:p>
        </p:txBody>
      </p:sp>
      <p:sp>
        <p:nvSpPr>
          <p:cNvPr id="3" name="Content Placeholder 2"/>
          <p:cNvSpPr>
            <a:spLocks noGrp="1"/>
          </p:cNvSpPr>
          <p:nvPr>
            <p:ph idx="1"/>
          </p:nvPr>
        </p:nvSpPr>
        <p:spPr>
          <a:xfrm>
            <a:off x="457200" y="2075793"/>
            <a:ext cx="8229600" cy="3916363"/>
          </a:xfrm>
        </p:spPr>
        <p:txBody>
          <a:bodyPr/>
          <a:lstStyle/>
          <a:p>
            <a:pPr marL="228600" indent="-228600">
              <a:buFont typeface="Arial"/>
              <a:buChar char="•"/>
            </a:pPr>
            <a:r>
              <a:rPr lang="en-US" dirty="0">
                <a:solidFill>
                  <a:schemeClr val="dk1"/>
                </a:solidFill>
                <a:ea typeface="Calibri"/>
                <a:cs typeface="Calibri"/>
                <a:sym typeface="Calibri"/>
              </a:rPr>
              <a:t>Distribution tactics relate to two aspects of strategy implementation:</a:t>
            </a:r>
            <a:endParaRPr lang="en-US" b="1" dirty="0">
              <a:solidFill>
                <a:schemeClr val="dk1"/>
              </a:solidFill>
              <a:ea typeface="Calibri"/>
              <a:cs typeface="Calibri"/>
              <a:sym typeface="Calibri"/>
            </a:endParaRPr>
          </a:p>
          <a:p>
            <a:pPr marL="677863" lvl="0" indent="-398463">
              <a:buFont typeface="Calibri"/>
              <a:buAutoNum type="arabicPeriod"/>
            </a:pPr>
            <a:r>
              <a:rPr lang="en-US" sz="2800" dirty="0">
                <a:ea typeface="Calibri"/>
                <a:cs typeface="Calibri"/>
                <a:sym typeface="Calibri"/>
              </a:rPr>
              <a:t>Selecting channel partners</a:t>
            </a:r>
          </a:p>
          <a:p>
            <a:pPr marL="1143000" lvl="0" indent="-398463">
              <a:buFont typeface="Wingdings" panose="05000000000000000000" pitchFamily="2" charset="2"/>
              <a:buChar char="§"/>
            </a:pPr>
            <a:r>
              <a:rPr lang="en-US" sz="2600" dirty="0">
                <a:solidFill>
                  <a:schemeClr val="dk1"/>
                </a:solidFill>
                <a:ea typeface="Calibri"/>
                <a:cs typeface="Calibri"/>
                <a:sym typeface="Calibri"/>
              </a:rPr>
              <a:t>Firms consider economic, competitive, relationship, and sustainability factors.</a:t>
            </a:r>
          </a:p>
          <a:p>
            <a:pPr marL="676656" indent="-402336">
              <a:buFont typeface="+mj-lt"/>
              <a:buAutoNum type="arabicPeriod" startAt="2"/>
            </a:pPr>
            <a:r>
              <a:rPr lang="en-US" sz="2800" dirty="0">
                <a:latin typeface="Calibri"/>
                <a:ea typeface="Calibri"/>
                <a:cs typeface="Calibri"/>
                <a:sym typeface="Calibri"/>
              </a:rPr>
              <a:t>Managing the </a:t>
            </a:r>
            <a:r>
              <a:rPr lang="en-US" sz="2800" dirty="0">
                <a:ea typeface="Calibri"/>
                <a:cs typeface="Calibri"/>
                <a:sym typeface="Calibri"/>
              </a:rPr>
              <a:t>channel</a:t>
            </a:r>
            <a:endParaRPr lang="en-US" dirty="0"/>
          </a:p>
        </p:txBody>
      </p:sp>
    </p:spTree>
    <p:extLst>
      <p:ext uri="{BB962C8B-B14F-4D97-AF65-F5344CB8AC3E}">
        <p14:creationId xmlns:p14="http://schemas.microsoft.com/office/powerpoint/2010/main" val="30531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noAutofit/>
          </a:bodyPr>
          <a:lstStyle/>
          <a:p>
            <a:r>
              <a:rPr lang="en-US" sz="4400" dirty="0">
                <a:latin typeface="+mj-lt"/>
                <a:ea typeface="Calibri"/>
                <a:cs typeface="Calibri"/>
                <a:sym typeface="Calibri"/>
              </a:rPr>
              <a:t>Ethical/Sustainable Decisions in the Real World</a:t>
            </a:r>
            <a:endParaRPr lang="en-IN" sz="2800" dirty="0">
              <a:latin typeface="+mj-lt"/>
            </a:endParaRPr>
          </a:p>
        </p:txBody>
      </p:sp>
      <p:sp>
        <p:nvSpPr>
          <p:cNvPr id="4" name="Content Placeholder 2"/>
          <p:cNvSpPr>
            <a:spLocks noGrp="1"/>
          </p:cNvSpPr>
          <p:nvPr>
            <p:ph idx="1"/>
          </p:nvPr>
        </p:nvSpPr>
        <p:spPr>
          <a:xfrm>
            <a:off x="457200" y="1849820"/>
            <a:ext cx="8305800" cy="4845270"/>
          </a:xfrm>
        </p:spPr>
        <p:txBody>
          <a:bodyPr/>
          <a:lstStyle/>
          <a:p>
            <a:pPr marL="255600" indent="-255600">
              <a:buSzPct val="100000"/>
            </a:pPr>
            <a:r>
              <a:rPr lang="en-US" sz="2800" dirty="0">
                <a:solidFill>
                  <a:schemeClr val="dk1"/>
                </a:solidFill>
                <a:ea typeface="Calibri"/>
                <a:cs typeface="Calibri"/>
                <a:sym typeface="Calibri"/>
              </a:rPr>
              <a:t>Chipotle has been at the forefront of responsible food sourcing and handling for years</a:t>
            </a:r>
            <a:r>
              <a:rPr lang="en-US" sz="2800" dirty="0" smtClean="0">
                <a:solidFill>
                  <a:schemeClr val="dk1"/>
                </a:solidFill>
                <a:ea typeface="Calibri"/>
                <a:cs typeface="Calibri"/>
                <a:sym typeface="Calibri"/>
              </a:rPr>
              <a:t>.</a:t>
            </a:r>
          </a:p>
          <a:p>
            <a:pPr marL="255600" indent="-255600">
              <a:buSzPct val="100000"/>
            </a:pPr>
            <a:r>
              <a:rPr lang="en-US" sz="2800" dirty="0">
                <a:solidFill>
                  <a:schemeClr val="dk1"/>
                </a:solidFill>
                <a:ea typeface="Calibri"/>
                <a:cs typeface="Calibri"/>
                <a:sym typeface="Calibri"/>
              </a:rPr>
              <a:t>In 2015, the chain was hit hard with foodborne illness outbreaks</a:t>
            </a:r>
            <a:r>
              <a:rPr lang="en-US" sz="2800" dirty="0" smtClean="0">
                <a:solidFill>
                  <a:schemeClr val="dk1"/>
                </a:solidFill>
                <a:ea typeface="Calibri"/>
                <a:cs typeface="Calibri"/>
                <a:sym typeface="Calibri"/>
              </a:rPr>
              <a:t>.</a:t>
            </a:r>
          </a:p>
          <a:p>
            <a:pPr marL="255600" indent="-255600">
              <a:buSzPct val="100000"/>
            </a:pPr>
            <a:r>
              <a:rPr lang="en-US" sz="2800" dirty="0">
                <a:solidFill>
                  <a:schemeClr val="dk1"/>
                </a:solidFill>
                <a:ea typeface="Calibri"/>
                <a:cs typeface="Calibri"/>
                <a:sym typeface="Calibri"/>
              </a:rPr>
              <a:t>Chipotle now requires suppliers to use “DNA-based tests” on shipments to ensure they are free from </a:t>
            </a:r>
            <a:r>
              <a:rPr lang="en-US" sz="2800" i="1" dirty="0">
                <a:solidFill>
                  <a:schemeClr val="dk1"/>
                </a:solidFill>
                <a:ea typeface="Calibri"/>
                <a:cs typeface="Calibri"/>
                <a:sym typeface="Calibri"/>
              </a:rPr>
              <a:t>E. coli</a:t>
            </a:r>
            <a:r>
              <a:rPr lang="en-US" sz="2800" i="1" dirty="0" smtClean="0">
                <a:solidFill>
                  <a:schemeClr val="dk1"/>
                </a:solidFill>
                <a:ea typeface="Calibri"/>
                <a:cs typeface="Calibri"/>
                <a:sym typeface="Calibri"/>
              </a:rPr>
              <a:t>.</a:t>
            </a:r>
          </a:p>
          <a:p>
            <a:pPr marL="0" lvl="0" indent="0">
              <a:buSzPct val="100000"/>
              <a:buNone/>
            </a:pPr>
            <a:r>
              <a:rPr lang="en-US" sz="2400" b="1" dirty="0">
                <a:solidFill>
                  <a:schemeClr val="dk2"/>
                </a:solidFill>
                <a:ea typeface="Calibri"/>
                <a:cs typeface="Calibri"/>
                <a:sym typeface="Calibri"/>
              </a:rPr>
              <a:t>If a restaurant knows that an upstream supplier has had problems in the past related to the improper production or handling of ingredients (even if it did not necessarily affect this particular restaurant chain), should the restaurant continue to work with that supplier</a:t>
            </a:r>
            <a:r>
              <a:rPr lang="en-US" sz="2400" b="1" dirty="0" smtClean="0">
                <a:solidFill>
                  <a:schemeClr val="dk2"/>
                </a:solidFill>
                <a:ea typeface="Calibri"/>
                <a:cs typeface="Calibri"/>
                <a:sym typeface="Calibri"/>
              </a:rPr>
              <a:t>?</a:t>
            </a:r>
            <a:endParaRPr lang="en-US" sz="2400" b="1" dirty="0">
              <a:solidFill>
                <a:schemeClr val="dk2"/>
              </a:solidFill>
              <a:ea typeface="Calibri"/>
              <a:cs typeface="Calibri"/>
              <a:sym typeface="Calibri"/>
            </a:endParaRPr>
          </a:p>
        </p:txBody>
      </p:sp>
    </p:spTree>
    <p:extLst>
      <p:ext uri="{BB962C8B-B14F-4D97-AF65-F5344CB8AC3E}">
        <p14:creationId xmlns:p14="http://schemas.microsoft.com/office/powerpoint/2010/main" val="85585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8"/>
            <a:ext cx="8229600" cy="587992"/>
          </a:xfrm>
        </p:spPr>
        <p:txBody>
          <a:bodyPr>
            <a:noAutofit/>
          </a:bodyPr>
          <a:lstStyle/>
          <a:p>
            <a:r>
              <a:rPr lang="en-US" dirty="0">
                <a:sym typeface="Calibri"/>
              </a:rPr>
              <a:t>Distribution Channel </a:t>
            </a:r>
            <a:r>
              <a:rPr lang="en-US" dirty="0" smtClean="0">
                <a:sym typeface="Calibri"/>
              </a:rPr>
              <a:t>Functions</a:t>
            </a:r>
            <a:endParaRPr lang="en-IN" sz="2800" b="0" dirty="0">
              <a:latin typeface="+mj-lt"/>
            </a:endParaRPr>
          </a:p>
        </p:txBody>
      </p:sp>
      <p:sp>
        <p:nvSpPr>
          <p:cNvPr id="3" name="Content Placeholder 2"/>
          <p:cNvSpPr>
            <a:spLocks noGrp="1"/>
          </p:cNvSpPr>
          <p:nvPr>
            <p:ph idx="1"/>
          </p:nvPr>
        </p:nvSpPr>
        <p:spPr>
          <a:xfrm>
            <a:off x="628650" y="1513490"/>
            <a:ext cx="7886700" cy="4663473"/>
          </a:xfrm>
        </p:spPr>
        <p:txBody>
          <a:bodyPr>
            <a:normAutofit/>
          </a:bodyPr>
          <a:lstStyle/>
          <a:p>
            <a:pPr rtl="0" eaLnBrk="1" latinLnBrk="0" hangingPunct="1"/>
            <a:r>
              <a:rPr lang="en-US" b="1" kern="1200" dirty="0" smtClean="0">
                <a:solidFill>
                  <a:schemeClr val="tx1"/>
                </a:solidFill>
                <a:effectLst/>
              </a:rPr>
              <a:t>Breaking bulk: </a:t>
            </a:r>
            <a:r>
              <a:rPr lang="en-US" kern="1200" dirty="0" smtClean="0">
                <a:solidFill>
                  <a:schemeClr val="tx1"/>
                </a:solidFill>
                <a:effectLst/>
              </a:rPr>
              <a:t>Purchase large quantities of goods from producers but sell only one or a few at a time to many different customers.</a:t>
            </a:r>
            <a:endParaRPr lang="en-US" dirty="0" smtClean="0">
              <a:effectLst/>
            </a:endParaRPr>
          </a:p>
          <a:p>
            <a:pPr rtl="0" eaLnBrk="1" latinLnBrk="0" hangingPunct="1"/>
            <a:r>
              <a:rPr lang="en-US" b="1" kern="1200" dirty="0" smtClean="0">
                <a:solidFill>
                  <a:schemeClr val="tx1"/>
                </a:solidFill>
                <a:effectLst/>
              </a:rPr>
              <a:t>Creating assortments: </a:t>
            </a:r>
            <a:r>
              <a:rPr lang="en-US" kern="1200" dirty="0" smtClean="0">
                <a:solidFill>
                  <a:schemeClr val="tx1"/>
                </a:solidFill>
                <a:effectLst/>
              </a:rPr>
              <a:t>Provide variety of products in one location, so customers can conveniently buy many different items from one seller.</a:t>
            </a:r>
            <a:endParaRPr lang="en-US" sz="3200" dirty="0" smtClean="0">
              <a:effectLst/>
            </a:endParaRPr>
          </a:p>
          <a:p>
            <a:r>
              <a:rPr lang="en-US" b="1" kern="1200" dirty="0" smtClean="0">
                <a:solidFill>
                  <a:schemeClr val="tx1"/>
                </a:solidFill>
                <a:effectLst/>
                <a:latin typeface="+mn-lt"/>
                <a:ea typeface="+mn-ea"/>
                <a:cs typeface="+mn-cs"/>
              </a:rPr>
              <a:t>Transportation and storage: </a:t>
            </a:r>
            <a:r>
              <a:rPr lang="en-US" kern="1200" dirty="0" smtClean="0">
                <a:solidFill>
                  <a:schemeClr val="tx1"/>
                </a:solidFill>
                <a:effectLst/>
                <a:latin typeface="+mn-lt"/>
                <a:ea typeface="+mn-ea"/>
                <a:cs typeface="+mn-cs"/>
              </a:rPr>
              <a:t>Occurs when retailers and other channel members move the goods from the production point to other locations where they can hold them until consumers want them</a:t>
            </a:r>
            <a:endParaRPr lang="en-US" sz="3200" dirty="0"/>
          </a:p>
        </p:txBody>
      </p:sp>
    </p:spTree>
    <p:extLst>
      <p:ext uri="{BB962C8B-B14F-4D97-AF65-F5344CB8AC3E}">
        <p14:creationId xmlns:p14="http://schemas.microsoft.com/office/powerpoint/2010/main" val="232459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ym typeface="Calibri"/>
              </a:rPr>
              <a:t>Distribution Channel </a:t>
            </a:r>
            <a:r>
              <a:rPr lang="en-US" dirty="0" smtClean="0">
                <a:sym typeface="Calibri"/>
              </a:rPr>
              <a:t>Functions</a:t>
            </a:r>
            <a:endParaRPr lang="en-US" sz="2200" b="0" dirty="0"/>
          </a:p>
        </p:txBody>
      </p:sp>
      <p:sp>
        <p:nvSpPr>
          <p:cNvPr id="7" name="Content Placeholder 6"/>
          <p:cNvSpPr>
            <a:spLocks noGrp="1"/>
          </p:cNvSpPr>
          <p:nvPr>
            <p:ph idx="1"/>
          </p:nvPr>
        </p:nvSpPr>
        <p:spPr/>
        <p:txBody>
          <a:bodyPr>
            <a:normAutofit lnSpcReduction="10000"/>
          </a:bodyPr>
          <a:lstStyle/>
          <a:p>
            <a:pPr marL="228600" lvl="0" indent="-228600">
              <a:buFont typeface="Arial"/>
              <a:buChar char="•"/>
            </a:pPr>
            <a:r>
              <a:rPr lang="en-US" b="1" dirty="0">
                <a:solidFill>
                  <a:schemeClr val="dk1"/>
                </a:solidFill>
                <a:ea typeface="Calibri"/>
                <a:cs typeface="Calibri"/>
                <a:sym typeface="Calibri"/>
              </a:rPr>
              <a:t>Facilitating functions: </a:t>
            </a:r>
            <a:r>
              <a:rPr lang="en-US" dirty="0">
                <a:solidFill>
                  <a:schemeClr val="dk1"/>
                </a:solidFill>
                <a:ea typeface="Calibri"/>
                <a:cs typeface="Calibri"/>
                <a:sym typeface="Calibri"/>
              </a:rPr>
              <a:t>Make the purchase process easier for customers and manufacturers (e.g., offering credit to buyers)</a:t>
            </a:r>
          </a:p>
          <a:p>
            <a:pPr marL="228600" lvl="0" indent="-228600">
              <a:buFont typeface="Arial"/>
              <a:buChar char="•"/>
            </a:pPr>
            <a:r>
              <a:rPr lang="en-US" b="1" dirty="0">
                <a:solidFill>
                  <a:schemeClr val="dk1"/>
                </a:solidFill>
                <a:ea typeface="Calibri"/>
                <a:cs typeface="Calibri"/>
                <a:sym typeface="Calibri"/>
              </a:rPr>
              <a:t>Risk taking: </a:t>
            </a:r>
            <a:r>
              <a:rPr lang="en-US" dirty="0">
                <a:solidFill>
                  <a:schemeClr val="dk1"/>
                </a:solidFill>
                <a:ea typeface="Calibri"/>
                <a:cs typeface="Calibri"/>
                <a:sym typeface="Calibri"/>
              </a:rPr>
              <a:t>Chance retailers take on the loss of a product when they buy a product from a manufacturer because the product sits on the shelf because no customers want it</a:t>
            </a:r>
          </a:p>
          <a:p>
            <a:pPr marL="228600" lvl="0" indent="-228600">
              <a:buFont typeface="Arial"/>
              <a:buChar char="•"/>
            </a:pPr>
            <a:r>
              <a:rPr lang="en-US" b="1" dirty="0">
                <a:solidFill>
                  <a:schemeClr val="dk1"/>
                </a:solidFill>
                <a:ea typeface="Calibri"/>
                <a:cs typeface="Calibri"/>
                <a:sym typeface="Calibri"/>
              </a:rPr>
              <a:t>Communication and transaction: </a:t>
            </a:r>
            <a:r>
              <a:rPr lang="en-US" dirty="0">
                <a:solidFill>
                  <a:schemeClr val="dk1"/>
                </a:solidFill>
                <a:ea typeface="Calibri"/>
                <a:cs typeface="Calibri"/>
                <a:sym typeface="Calibri"/>
              </a:rPr>
              <a:t>When channel members develop and execute both promotional and other types of communication among members of the </a:t>
            </a:r>
            <a:r>
              <a:rPr lang="en-US" dirty="0" smtClean="0">
                <a:solidFill>
                  <a:schemeClr val="dk1"/>
                </a:solidFill>
                <a:ea typeface="Calibri"/>
                <a:cs typeface="Calibri"/>
                <a:sym typeface="Calibri"/>
              </a:rPr>
              <a:t>channel</a:t>
            </a:r>
            <a:endParaRPr lang="en-US" strike="sngStrike" dirty="0">
              <a:solidFill>
                <a:srgbClr val="FF0000"/>
              </a:solidFill>
              <a:ea typeface="Calibri"/>
              <a:cs typeface="Calibri"/>
              <a:sym typeface="Calibri"/>
            </a:endParaRPr>
          </a:p>
        </p:txBody>
      </p:sp>
    </p:spTree>
    <p:extLst>
      <p:ext uri="{BB962C8B-B14F-4D97-AF65-F5344CB8AC3E}">
        <p14:creationId xmlns:p14="http://schemas.microsoft.com/office/powerpoint/2010/main" val="153561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sym typeface="Calibri"/>
              </a:rPr>
              <a:t>Online Distribution</a:t>
            </a:r>
            <a:endParaRPr lang="en-IN" dirty="0">
              <a:latin typeface="+mj-lt"/>
            </a:endParaRPr>
          </a:p>
        </p:txBody>
      </p:sp>
      <p:sp>
        <p:nvSpPr>
          <p:cNvPr id="3" name="Content Placeholder 2"/>
          <p:cNvSpPr>
            <a:spLocks noGrp="1"/>
          </p:cNvSpPr>
          <p:nvPr>
            <p:ph idx="1"/>
          </p:nvPr>
        </p:nvSpPr>
        <p:spPr/>
        <p:txBody>
          <a:bodyPr>
            <a:normAutofit/>
          </a:bodyPr>
          <a:lstStyle/>
          <a:p>
            <a:pPr marL="228600" indent="-228600">
              <a:buFont typeface="Arial"/>
              <a:buChar char="•"/>
            </a:pPr>
            <a:r>
              <a:rPr lang="en-US" sz="3200" dirty="0">
                <a:solidFill>
                  <a:schemeClr val="dk1"/>
                </a:solidFill>
                <a:ea typeface="Calibri"/>
                <a:cs typeface="Calibri"/>
                <a:sym typeface="Calibri"/>
              </a:rPr>
              <a:t>The Internet has changed how channel members coordinate supply chains.</a:t>
            </a:r>
          </a:p>
          <a:p>
            <a:pPr marL="736601" indent="-457200">
              <a:buFont typeface="Wingdings" panose="05000000000000000000" pitchFamily="2" charset="2"/>
              <a:buChar char="§"/>
            </a:pPr>
            <a:r>
              <a:rPr lang="en-US" dirty="0">
                <a:solidFill>
                  <a:schemeClr val="dk1"/>
                </a:solidFill>
                <a:ea typeface="Calibri"/>
                <a:cs typeface="Calibri"/>
                <a:sym typeface="Calibri"/>
              </a:rPr>
              <a:t>Knowledge management</a:t>
            </a:r>
          </a:p>
          <a:p>
            <a:pPr marL="228600" indent="-228600">
              <a:buFont typeface="Arial"/>
              <a:buChar char="•"/>
            </a:pPr>
            <a:r>
              <a:rPr lang="en-US" sz="3200" dirty="0">
                <a:solidFill>
                  <a:schemeClr val="dk1"/>
                </a:solidFill>
                <a:ea typeface="Calibri"/>
                <a:cs typeface="Calibri"/>
                <a:sym typeface="Calibri"/>
              </a:rPr>
              <a:t>Use of the Internet as a distribution channel not without challenges</a:t>
            </a:r>
          </a:p>
          <a:p>
            <a:pPr marL="736601" indent="-457200">
              <a:buFont typeface="Wingdings" panose="05000000000000000000" pitchFamily="2" charset="2"/>
              <a:buChar char="§"/>
            </a:pPr>
            <a:r>
              <a:rPr lang="en-US" dirty="0">
                <a:solidFill>
                  <a:schemeClr val="dk1"/>
                </a:solidFill>
                <a:ea typeface="Calibri"/>
                <a:cs typeface="Calibri"/>
                <a:sym typeface="Calibri"/>
              </a:rPr>
              <a:t>Online distribution piracy</a:t>
            </a:r>
            <a:endParaRPr lang="en-US" sz="3200" dirty="0"/>
          </a:p>
        </p:txBody>
      </p:sp>
    </p:spTree>
    <p:extLst>
      <p:ext uri="{BB962C8B-B14F-4D97-AF65-F5344CB8AC3E}">
        <p14:creationId xmlns:p14="http://schemas.microsoft.com/office/powerpoint/2010/main" val="275446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40700"/>
          </a:xfrm>
        </p:spPr>
        <p:txBody>
          <a:bodyPr/>
          <a:lstStyle/>
          <a:p>
            <a:r>
              <a:rPr lang="en-US" sz="3600" dirty="0" smtClean="0">
                <a:latin typeface="+mn-lt"/>
                <a:sym typeface="Calibri"/>
              </a:rPr>
              <a:t>Key </a:t>
            </a:r>
            <a:r>
              <a:rPr lang="en-US" sz="3600" dirty="0">
                <a:latin typeface="+mn-lt"/>
                <a:sym typeface="Calibri"/>
              </a:rPr>
              <a:t>Types of Intermediaries</a:t>
            </a:r>
            <a:endParaRPr lang="en-IN" sz="3600" dirty="0">
              <a:latin typeface="+mn-lt"/>
            </a:endParaRPr>
          </a:p>
        </p:txBody>
      </p:sp>
      <p:pic>
        <p:nvPicPr>
          <p:cNvPr id="5" name="Picture 269" descr="Text boxes show the key types of intermediaries as follows:&#10;Independent Intermediaries: Merchant Wholesalers, Merchandise Agents or Brokers&#10;Manufacturer-Owned Intermediaries"/>
          <p:cNvPicPr preferRelativeResize="0"/>
          <p:nvPr/>
        </p:nvPicPr>
        <p:blipFill rotWithShape="1">
          <a:blip r:embed="rId3">
            <a:alphaModFix/>
          </a:blip>
          <a:srcRect/>
          <a:stretch/>
        </p:blipFill>
        <p:spPr>
          <a:xfrm>
            <a:off x="2147751" y="1897233"/>
            <a:ext cx="4749436" cy="4237958"/>
          </a:xfrm>
          <a:prstGeom prst="rect">
            <a:avLst/>
          </a:prstGeom>
          <a:noFill/>
          <a:ln>
            <a:noFill/>
          </a:ln>
        </p:spPr>
      </p:pic>
    </p:spTree>
    <p:extLst>
      <p:ext uri="{BB962C8B-B14F-4D97-AF65-F5344CB8AC3E}">
        <p14:creationId xmlns:p14="http://schemas.microsoft.com/office/powerpoint/2010/main" val="72133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54700"/>
            <a:ext cx="8229600" cy="507300"/>
          </a:xfrm>
        </p:spPr>
        <p:txBody>
          <a:bodyPr>
            <a:normAutofit fontScale="90000"/>
          </a:bodyPr>
          <a:lstStyle/>
          <a:p>
            <a:r>
              <a:rPr lang="en-US" sz="3600" dirty="0">
                <a:latin typeface="+mj-lt"/>
                <a:sym typeface="Calibri"/>
              </a:rPr>
              <a:t>Merchant Wholesalers</a:t>
            </a:r>
            <a:endParaRPr lang="en-IN" sz="3600" dirty="0">
              <a:latin typeface="+mj-lt"/>
            </a:endParaRPr>
          </a:p>
        </p:txBody>
      </p:sp>
      <p:sp>
        <p:nvSpPr>
          <p:cNvPr id="10" name="Content Placeholder 3"/>
          <p:cNvSpPr>
            <a:spLocks noGrp="1"/>
          </p:cNvSpPr>
          <p:nvPr>
            <p:ph idx="13"/>
          </p:nvPr>
        </p:nvSpPr>
        <p:spPr>
          <a:xfrm>
            <a:off x="457200" y="1676400"/>
            <a:ext cx="8229600" cy="3962400"/>
          </a:xfrm>
        </p:spPr>
        <p:txBody>
          <a:bodyPr/>
          <a:lstStyle/>
          <a:p>
            <a:pPr marL="255600" indent="-255600">
              <a:buSzPct val="100000"/>
            </a:pPr>
            <a:r>
              <a:rPr lang="en-US" sz="2600" dirty="0">
                <a:solidFill>
                  <a:schemeClr val="dk1"/>
                </a:solidFill>
                <a:ea typeface="Calibri"/>
                <a:cs typeface="Calibri"/>
                <a:sym typeface="Calibri"/>
              </a:rPr>
              <a:t>Full</a:t>
            </a:r>
            <a:r>
              <a:rPr lang="en-US" sz="2600" dirty="0">
                <a:ea typeface="Calibri"/>
                <a:cs typeface="Calibri"/>
                <a:sym typeface="Calibri"/>
              </a:rPr>
              <a:t>-</a:t>
            </a:r>
            <a:r>
              <a:rPr lang="en-US" sz="2600" dirty="0">
                <a:solidFill>
                  <a:schemeClr val="dk1"/>
                </a:solidFill>
                <a:ea typeface="Calibri"/>
                <a:cs typeface="Calibri"/>
                <a:sym typeface="Calibri"/>
              </a:rPr>
              <a:t>service merchant wholesalers</a:t>
            </a:r>
            <a:endParaRPr lang="en-US" sz="2600" dirty="0" smtClean="0">
              <a:solidFill>
                <a:schemeClr val="dk1"/>
              </a:solidFill>
              <a:ea typeface="Calibri"/>
              <a:cs typeface="Calibri"/>
              <a:sym typeface="Calibri"/>
            </a:endParaRPr>
          </a:p>
          <a:p>
            <a:pPr marL="255600" indent="-255600">
              <a:buSzPct val="100000"/>
            </a:pPr>
            <a:r>
              <a:rPr lang="en-US" sz="2600" dirty="0" smtClean="0">
                <a:solidFill>
                  <a:schemeClr val="dk1"/>
                </a:solidFill>
                <a:ea typeface="Calibri"/>
                <a:cs typeface="Calibri"/>
                <a:sym typeface="Calibri"/>
              </a:rPr>
              <a:t>Limited</a:t>
            </a:r>
            <a:r>
              <a:rPr lang="en-US" sz="2600" dirty="0" smtClean="0">
                <a:ea typeface="Calibri"/>
                <a:cs typeface="Calibri"/>
                <a:sym typeface="Calibri"/>
              </a:rPr>
              <a:t>-</a:t>
            </a:r>
            <a:r>
              <a:rPr lang="en-US" sz="2600" dirty="0" smtClean="0">
                <a:solidFill>
                  <a:schemeClr val="dk1"/>
                </a:solidFill>
                <a:ea typeface="Calibri"/>
                <a:cs typeface="Calibri"/>
                <a:sym typeface="Calibri"/>
              </a:rPr>
              <a:t>service </a:t>
            </a:r>
            <a:r>
              <a:rPr lang="en-US" sz="2600" dirty="0">
                <a:solidFill>
                  <a:schemeClr val="dk1"/>
                </a:solidFill>
                <a:ea typeface="Calibri"/>
                <a:cs typeface="Calibri"/>
                <a:sym typeface="Calibri"/>
              </a:rPr>
              <a:t>merchant wholesalers</a:t>
            </a:r>
            <a:endParaRPr lang="en-US" sz="2600" dirty="0" smtClean="0">
              <a:sym typeface="Calibri"/>
            </a:endParaRPr>
          </a:p>
          <a:p>
            <a:pPr marL="798750" lvl="1" indent="-342900"/>
            <a:r>
              <a:rPr lang="en-US" sz="2400" dirty="0">
                <a:solidFill>
                  <a:schemeClr val="dk1"/>
                </a:solidFill>
                <a:ea typeface="Calibri"/>
                <a:cs typeface="Calibri"/>
                <a:sym typeface="Calibri"/>
              </a:rPr>
              <a:t>Cash-and-carry wholesalers</a:t>
            </a:r>
            <a:endParaRPr lang="en-US" sz="2400" dirty="0" smtClean="0">
              <a:sym typeface="Calibri"/>
            </a:endParaRPr>
          </a:p>
          <a:p>
            <a:pPr marL="798750" lvl="1" indent="-342900"/>
            <a:r>
              <a:rPr lang="en-US" sz="2400" dirty="0">
                <a:solidFill>
                  <a:schemeClr val="dk1"/>
                </a:solidFill>
                <a:ea typeface="Calibri"/>
                <a:cs typeface="Calibri"/>
                <a:sym typeface="Calibri"/>
              </a:rPr>
              <a:t>Truck jobbers</a:t>
            </a:r>
            <a:endParaRPr lang="en-US" sz="2400" dirty="0" smtClean="0">
              <a:sym typeface="Calibri"/>
            </a:endParaRPr>
          </a:p>
          <a:p>
            <a:pPr marL="798750" lvl="1" indent="-342900"/>
            <a:r>
              <a:rPr lang="en-US" sz="2400" dirty="0">
                <a:solidFill>
                  <a:schemeClr val="dk1"/>
                </a:solidFill>
                <a:ea typeface="Calibri"/>
                <a:cs typeface="Calibri"/>
                <a:sym typeface="Calibri"/>
              </a:rPr>
              <a:t>Drop </a:t>
            </a:r>
            <a:r>
              <a:rPr lang="en-US" sz="2400" dirty="0" smtClean="0">
                <a:solidFill>
                  <a:schemeClr val="dk1"/>
                </a:solidFill>
                <a:ea typeface="Calibri"/>
                <a:cs typeface="Calibri"/>
                <a:sym typeface="Calibri"/>
              </a:rPr>
              <a:t>shippers</a:t>
            </a:r>
          </a:p>
          <a:p>
            <a:pPr marL="798750" lvl="1" indent="-342900"/>
            <a:r>
              <a:rPr lang="en-US" sz="2400" dirty="0">
                <a:solidFill>
                  <a:schemeClr val="dk1"/>
                </a:solidFill>
                <a:ea typeface="Calibri"/>
                <a:cs typeface="Calibri"/>
                <a:sym typeface="Calibri"/>
              </a:rPr>
              <a:t>Mail-order </a:t>
            </a:r>
            <a:r>
              <a:rPr lang="en-US" sz="2400" dirty="0" smtClean="0">
                <a:solidFill>
                  <a:schemeClr val="dk1"/>
                </a:solidFill>
                <a:ea typeface="Calibri"/>
                <a:cs typeface="Calibri"/>
                <a:sym typeface="Calibri"/>
              </a:rPr>
              <a:t>wholesalers</a:t>
            </a:r>
          </a:p>
          <a:p>
            <a:pPr marL="798750" lvl="1" indent="-342900"/>
            <a:r>
              <a:rPr lang="en-US" sz="2400" dirty="0">
                <a:solidFill>
                  <a:schemeClr val="dk1"/>
                </a:solidFill>
                <a:ea typeface="Calibri"/>
                <a:cs typeface="Calibri"/>
                <a:sym typeface="Calibri"/>
              </a:rPr>
              <a:t>Rack </a:t>
            </a:r>
            <a:r>
              <a:rPr lang="en-US" sz="2400" dirty="0" smtClean="0">
                <a:solidFill>
                  <a:schemeClr val="dk1"/>
                </a:solidFill>
                <a:ea typeface="Calibri"/>
                <a:cs typeface="Calibri"/>
                <a:sym typeface="Calibri"/>
              </a:rPr>
              <a:t>jobbers</a:t>
            </a:r>
            <a:endParaRPr lang="en-US" sz="2400" dirty="0" smtClean="0">
              <a:sym typeface="Calibri"/>
            </a:endParaRPr>
          </a:p>
        </p:txBody>
      </p:sp>
    </p:spTree>
    <p:extLst>
      <p:ext uri="{BB962C8B-B14F-4D97-AF65-F5344CB8AC3E}">
        <p14:creationId xmlns:p14="http://schemas.microsoft.com/office/powerpoint/2010/main" val="23407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54700"/>
            <a:ext cx="8229600" cy="507300"/>
          </a:xfrm>
        </p:spPr>
        <p:txBody>
          <a:bodyPr>
            <a:normAutofit fontScale="90000"/>
          </a:bodyPr>
          <a:lstStyle/>
          <a:p>
            <a:r>
              <a:rPr lang="en-US" sz="3600" dirty="0">
                <a:latin typeface="+mj-lt"/>
                <a:sym typeface="Calibri"/>
              </a:rPr>
              <a:t>Merchandise Agents and Brokers</a:t>
            </a:r>
            <a:endParaRPr lang="en-IN" sz="3600" dirty="0">
              <a:latin typeface="+mj-lt"/>
            </a:endParaRPr>
          </a:p>
        </p:txBody>
      </p:sp>
      <p:sp>
        <p:nvSpPr>
          <p:cNvPr id="10" name="Content Placeholder 3"/>
          <p:cNvSpPr>
            <a:spLocks noGrp="1"/>
          </p:cNvSpPr>
          <p:nvPr>
            <p:ph idx="13"/>
          </p:nvPr>
        </p:nvSpPr>
        <p:spPr>
          <a:xfrm>
            <a:off x="457200" y="1676400"/>
            <a:ext cx="8229600" cy="3962400"/>
          </a:xfrm>
        </p:spPr>
        <p:txBody>
          <a:bodyPr/>
          <a:lstStyle/>
          <a:p>
            <a:pPr marL="255600" indent="-255600">
              <a:buSzPct val="100000"/>
            </a:pPr>
            <a:r>
              <a:rPr lang="en-US" sz="2600" dirty="0">
                <a:solidFill>
                  <a:schemeClr val="dk1"/>
                </a:solidFill>
                <a:ea typeface="Calibri"/>
                <a:cs typeface="Calibri"/>
                <a:sym typeface="Calibri"/>
              </a:rPr>
              <a:t>Agents and brokers provide paid services but never take title to the product.</a:t>
            </a:r>
            <a:endParaRPr lang="en-US" sz="2600" dirty="0"/>
          </a:p>
          <a:p>
            <a:pPr marL="798750" lvl="1" indent="-342900"/>
            <a:r>
              <a:rPr lang="en-US" sz="2400" dirty="0">
                <a:solidFill>
                  <a:schemeClr val="dk1"/>
                </a:solidFill>
                <a:ea typeface="Calibri"/>
                <a:cs typeface="Calibri"/>
                <a:sym typeface="Calibri"/>
              </a:rPr>
              <a:t>Manufacturer’s agents</a:t>
            </a:r>
            <a:endParaRPr lang="en-US" sz="2400" dirty="0" smtClean="0">
              <a:solidFill>
                <a:schemeClr val="dk1"/>
              </a:solidFill>
              <a:ea typeface="Calibri"/>
              <a:cs typeface="Calibri"/>
              <a:sym typeface="Calibri"/>
            </a:endParaRPr>
          </a:p>
          <a:p>
            <a:pPr marL="798750" lvl="1" indent="-342900"/>
            <a:r>
              <a:rPr lang="en-US" sz="2400" dirty="0">
                <a:solidFill>
                  <a:schemeClr val="dk1"/>
                </a:solidFill>
                <a:ea typeface="Calibri"/>
                <a:cs typeface="Calibri"/>
                <a:sym typeface="Calibri"/>
              </a:rPr>
              <a:t>Selling agents</a:t>
            </a:r>
            <a:endParaRPr lang="en-US" sz="2400" dirty="0" smtClean="0">
              <a:solidFill>
                <a:schemeClr val="dk1"/>
              </a:solidFill>
              <a:ea typeface="Calibri"/>
              <a:cs typeface="Calibri"/>
              <a:sym typeface="Calibri"/>
            </a:endParaRPr>
          </a:p>
          <a:p>
            <a:pPr marL="798750" lvl="1" indent="-342900"/>
            <a:r>
              <a:rPr lang="en-US" sz="2400" dirty="0">
                <a:solidFill>
                  <a:schemeClr val="dk1"/>
                </a:solidFill>
                <a:ea typeface="Calibri"/>
                <a:cs typeface="Calibri"/>
                <a:sym typeface="Calibri"/>
              </a:rPr>
              <a:t>Commission </a:t>
            </a:r>
            <a:r>
              <a:rPr lang="en-US" sz="2400" dirty="0" smtClean="0">
                <a:solidFill>
                  <a:schemeClr val="dk1"/>
                </a:solidFill>
                <a:ea typeface="Calibri"/>
                <a:cs typeface="Calibri"/>
                <a:sym typeface="Calibri"/>
              </a:rPr>
              <a:t>agents</a:t>
            </a:r>
          </a:p>
          <a:p>
            <a:pPr marL="798750" lvl="1" indent="-342900"/>
            <a:r>
              <a:rPr lang="en-US" sz="2400" dirty="0">
                <a:solidFill>
                  <a:schemeClr val="dk1"/>
                </a:solidFill>
                <a:ea typeface="Calibri"/>
                <a:cs typeface="Calibri"/>
                <a:sym typeface="Calibri"/>
              </a:rPr>
              <a:t>Merchandise brokers</a:t>
            </a:r>
          </a:p>
        </p:txBody>
      </p:sp>
    </p:spTree>
    <p:extLst>
      <p:ext uri="{BB962C8B-B14F-4D97-AF65-F5344CB8AC3E}">
        <p14:creationId xmlns:p14="http://schemas.microsoft.com/office/powerpoint/2010/main" val="82648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900"/>
            <a:ext cx="8229600" cy="431100"/>
          </a:xfrm>
        </p:spPr>
        <p:txBody>
          <a:bodyPr>
            <a:normAutofit fontScale="90000"/>
          </a:bodyPr>
          <a:lstStyle/>
          <a:p>
            <a:r>
              <a:rPr lang="en-US" sz="3600" dirty="0">
                <a:latin typeface="+mj-lt"/>
                <a:sym typeface="Calibri"/>
              </a:rPr>
              <a:t>Manufacturer-Owned Intermediaries</a:t>
            </a:r>
            <a:endParaRPr lang="en-IN" sz="3600" dirty="0">
              <a:latin typeface="+mj-lt"/>
            </a:endParaRPr>
          </a:p>
        </p:txBody>
      </p:sp>
      <p:sp>
        <p:nvSpPr>
          <p:cNvPr id="7" name="Content Placeholder 2"/>
          <p:cNvSpPr>
            <a:spLocks noGrp="1"/>
          </p:cNvSpPr>
          <p:nvPr>
            <p:ph idx="1"/>
          </p:nvPr>
        </p:nvSpPr>
        <p:spPr>
          <a:xfrm>
            <a:off x="457200" y="1600200"/>
            <a:ext cx="7924800" cy="4419600"/>
          </a:xfrm>
        </p:spPr>
        <p:txBody>
          <a:bodyPr/>
          <a:lstStyle/>
          <a:p>
            <a:pPr marL="255600" indent="-255600">
              <a:buSzPct val="100000"/>
            </a:pPr>
            <a:r>
              <a:rPr lang="en-US" sz="2600" dirty="0">
                <a:solidFill>
                  <a:schemeClr val="dk1"/>
                </a:solidFill>
                <a:ea typeface="Calibri"/>
                <a:cs typeface="Calibri"/>
                <a:sym typeface="Calibri"/>
              </a:rPr>
              <a:t>Producers may set up their own channel intermediaries</a:t>
            </a:r>
            <a:r>
              <a:rPr lang="en-US" sz="2600" dirty="0" smtClean="0">
                <a:solidFill>
                  <a:schemeClr val="dk1"/>
                </a:solidFill>
                <a:ea typeface="Calibri"/>
                <a:cs typeface="Calibri"/>
                <a:sym typeface="Calibri"/>
              </a:rPr>
              <a:t>.</a:t>
            </a:r>
          </a:p>
          <a:p>
            <a:pPr marL="255600" indent="-255600">
              <a:buSzPct val="100000"/>
            </a:pPr>
            <a:r>
              <a:rPr lang="en-US" sz="2600" dirty="0">
                <a:solidFill>
                  <a:schemeClr val="dk1"/>
                </a:solidFill>
                <a:ea typeface="Calibri"/>
                <a:cs typeface="Calibri"/>
                <a:sym typeface="Calibri"/>
              </a:rPr>
              <a:t>Perform functions of independent intermediaries while maintaining control:</a:t>
            </a:r>
            <a:endParaRPr lang="en-US" sz="2600" dirty="0"/>
          </a:p>
          <a:p>
            <a:pPr marL="798750" lvl="1" indent="-342900"/>
            <a:r>
              <a:rPr lang="en-US" sz="2400" dirty="0">
                <a:solidFill>
                  <a:schemeClr val="dk1"/>
                </a:solidFill>
                <a:ea typeface="Calibri"/>
                <a:cs typeface="Calibri"/>
                <a:sym typeface="Calibri"/>
              </a:rPr>
              <a:t>Sales branches</a:t>
            </a:r>
            <a:endParaRPr lang="en-US" sz="2400" dirty="0">
              <a:sym typeface="Calibri"/>
            </a:endParaRPr>
          </a:p>
          <a:p>
            <a:pPr marL="798750" lvl="1" indent="-342900"/>
            <a:r>
              <a:rPr lang="en-US" sz="2400" dirty="0">
                <a:solidFill>
                  <a:schemeClr val="dk1"/>
                </a:solidFill>
                <a:ea typeface="Calibri"/>
                <a:cs typeface="Calibri"/>
                <a:sym typeface="Calibri"/>
              </a:rPr>
              <a:t>Sales </a:t>
            </a:r>
            <a:r>
              <a:rPr lang="en-US" sz="2400" dirty="0" smtClean="0">
                <a:solidFill>
                  <a:schemeClr val="dk1"/>
                </a:solidFill>
                <a:ea typeface="Calibri"/>
                <a:cs typeface="Calibri"/>
                <a:sym typeface="Calibri"/>
              </a:rPr>
              <a:t>offices</a:t>
            </a:r>
          </a:p>
          <a:p>
            <a:pPr marL="798750" lvl="1" indent="-342900"/>
            <a:r>
              <a:rPr lang="en-US" sz="2400" dirty="0">
                <a:solidFill>
                  <a:schemeClr val="dk1"/>
                </a:solidFill>
                <a:ea typeface="Calibri"/>
                <a:cs typeface="Calibri"/>
                <a:sym typeface="Calibri"/>
              </a:rPr>
              <a:t>Manufacturer’s showrooms</a:t>
            </a:r>
            <a:endParaRPr lang="en-US" sz="2400" dirty="0">
              <a:sym typeface="Calibri"/>
            </a:endParaRPr>
          </a:p>
        </p:txBody>
      </p:sp>
    </p:spTree>
    <p:extLst>
      <p:ext uri="{BB962C8B-B14F-4D97-AF65-F5344CB8AC3E}">
        <p14:creationId xmlns:p14="http://schemas.microsoft.com/office/powerpoint/2010/main" val="243764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10514</TotalTime>
  <Words>1829</Words>
  <Application>Microsoft Office PowerPoint</Application>
  <PresentationFormat>On-screen Show (4:3)</PresentationFormat>
  <Paragraphs>146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Lecture 11</vt:lpstr>
      <vt:lpstr>Types of Distribution Channels and Wholesale Intermediaries</vt:lpstr>
      <vt:lpstr>Distribution Channel Functions</vt:lpstr>
      <vt:lpstr>Distribution Channel Functions</vt:lpstr>
      <vt:lpstr>Online Distribution</vt:lpstr>
      <vt:lpstr>Key Types of Intermediaries</vt:lpstr>
      <vt:lpstr>Merchant Wholesalers</vt:lpstr>
      <vt:lpstr>Merchandise Agents and Brokers</vt:lpstr>
      <vt:lpstr>Manufacturer-Owned Intermediaries</vt:lpstr>
      <vt:lpstr>Different Types of Channels of Distribution</vt:lpstr>
      <vt:lpstr>Different Types of Channels of Distribution</vt:lpstr>
      <vt:lpstr>Dual (Hybrid) Distribution Channels</vt:lpstr>
      <vt:lpstr>Distribution Channels and  the Marketing Mix</vt:lpstr>
      <vt:lpstr>Ethics in the Distribution Channel</vt:lpstr>
      <vt:lpstr>Channels of Distribution</vt:lpstr>
      <vt:lpstr>Steps in Distribution Planning</vt:lpstr>
      <vt:lpstr>Step 1: Develop Distribution Objectives</vt:lpstr>
      <vt:lpstr>Step 2: Evaluate Internal and External Environmental Influences</vt:lpstr>
      <vt:lpstr>Step 3: Choose a Distribution Strategy</vt:lpstr>
      <vt:lpstr>Intensive, Exclusive, or Selective Distribution</vt:lpstr>
      <vt:lpstr>Step 4: Develop Distribution Tactics</vt:lpstr>
      <vt:lpstr>Ethical/Sustainable Decisions in the Real World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Sirajul Shibly</dc:creator>
  <cp:lastModifiedBy>Sirajul Shibly</cp:lastModifiedBy>
  <cp:revision>205</cp:revision>
  <dcterms:created xsi:type="dcterms:W3CDTF">2019-08-25T14:38:15Z</dcterms:created>
  <dcterms:modified xsi:type="dcterms:W3CDTF">2021-03-21T18:23:00Z</dcterms:modified>
</cp:coreProperties>
</file>